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0" r:id="rId1"/>
  </p:sldMasterIdLst>
  <p:handoutMasterIdLst>
    <p:handoutMasterId r:id="rId28"/>
  </p:handoutMasterIdLst>
  <p:sldIdLst>
    <p:sldId id="256" r:id="rId2"/>
    <p:sldId id="257" r:id="rId3"/>
    <p:sldId id="260" r:id="rId4"/>
    <p:sldId id="275" r:id="rId5"/>
    <p:sldId id="280" r:id="rId6"/>
    <p:sldId id="276" r:id="rId7"/>
    <p:sldId id="277" r:id="rId8"/>
    <p:sldId id="281" r:id="rId9"/>
    <p:sldId id="278" r:id="rId10"/>
    <p:sldId id="282" r:id="rId11"/>
    <p:sldId id="279" r:id="rId12"/>
    <p:sldId id="270" r:id="rId13"/>
    <p:sldId id="271" r:id="rId14"/>
    <p:sldId id="274" r:id="rId15"/>
    <p:sldId id="272" r:id="rId16"/>
    <p:sldId id="273" r:id="rId17"/>
    <p:sldId id="283" r:id="rId18"/>
    <p:sldId id="286" r:id="rId19"/>
    <p:sldId id="284" r:id="rId20"/>
    <p:sldId id="285" r:id="rId21"/>
    <p:sldId id="258" r:id="rId22"/>
    <p:sldId id="261" r:id="rId23"/>
    <p:sldId id="268" r:id="rId24"/>
    <p:sldId id="262" r:id="rId25"/>
    <p:sldId id="267" r:id="rId26"/>
    <p:sldId id="269" r:id="rId27"/>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3" d="100"/>
          <a:sy n="73" d="100"/>
        </p:scale>
        <p:origin x="4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26CA01E1-1081-439E-BA8B-F35E8379C9EA}" type="datetimeFigureOut">
              <a:rPr lang="es-CO" smtClean="0"/>
              <a:t>22/04/2018</a:t>
            </a:fld>
            <a:endParaRPr lang="es-CO"/>
          </a:p>
        </p:txBody>
      </p:sp>
      <p:sp>
        <p:nvSpPr>
          <p:cNvPr id="4" name="Marcador de pie de página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9BA59DC-5F5D-4F45-9A12-D8EA0A010120}" type="slidenum">
              <a:rPr lang="es-CO" smtClean="0"/>
              <a:t>‹Nº›</a:t>
            </a:fld>
            <a:endParaRPr lang="es-CO"/>
          </a:p>
        </p:txBody>
      </p:sp>
    </p:spTree>
    <p:extLst>
      <p:ext uri="{BB962C8B-B14F-4D97-AF65-F5344CB8AC3E}">
        <p14:creationId xmlns:p14="http://schemas.microsoft.com/office/powerpoint/2010/main" val="278233549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B61BEF0D-F0BB-DE4B-95CE-6DB70DBA9567}" type="datetimeFigureOut">
              <a:rPr lang="en-US" smtClean="0"/>
              <a:pPr/>
              <a:t>4/22/2018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71426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4613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10383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186417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54653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64836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14684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980213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3356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24162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67867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07154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44875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26317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50691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1208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8244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61BEF0D-F0BB-DE4B-95CE-6DB70DBA9567}" type="datetimeFigureOut">
              <a:rPr lang="en-US" smtClean="0"/>
              <a:pPr/>
              <a:t>4/22/2018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10707789"/>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 Target="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74610" y="1661214"/>
            <a:ext cx="8825658" cy="1603107"/>
          </a:xfrm>
        </p:spPr>
        <p:txBody>
          <a:bodyPr/>
          <a:lstStyle/>
          <a:p>
            <a:pPr algn="ctr"/>
            <a:r>
              <a:rPr lang="es-CO" b="1" dirty="0" smtClean="0"/>
              <a:t>Sonido y efecto </a:t>
            </a:r>
            <a:r>
              <a:rPr lang="es-CO" b="1" dirty="0"/>
              <a:t>D</a:t>
            </a:r>
            <a:r>
              <a:rPr lang="es-CO" b="1" dirty="0" smtClean="0"/>
              <a:t>oppler</a:t>
            </a:r>
            <a:endParaRPr lang="es-CO" b="1" dirty="0"/>
          </a:p>
        </p:txBody>
      </p:sp>
      <p:sp>
        <p:nvSpPr>
          <p:cNvPr id="3" name="Subtítulo 2"/>
          <p:cNvSpPr>
            <a:spLocks noGrp="1"/>
          </p:cNvSpPr>
          <p:nvPr>
            <p:ph type="subTitle" idx="1"/>
          </p:nvPr>
        </p:nvSpPr>
        <p:spPr>
          <a:xfrm>
            <a:off x="3531482" y="3766379"/>
            <a:ext cx="4946311" cy="1328135"/>
          </a:xfrm>
        </p:spPr>
        <p:txBody>
          <a:bodyPr>
            <a:noAutofit/>
          </a:bodyPr>
          <a:lstStyle/>
          <a:p>
            <a:pPr algn="ctr">
              <a:spcBef>
                <a:spcPts val="0"/>
              </a:spcBef>
              <a:spcAft>
                <a:spcPts val="0"/>
              </a:spcAft>
            </a:pPr>
            <a:r>
              <a:rPr lang="es-CO" sz="2000" b="1" dirty="0" smtClean="0"/>
              <a:t>Oswaldo José Anaya Marzola</a:t>
            </a:r>
          </a:p>
          <a:p>
            <a:pPr algn="ctr">
              <a:spcBef>
                <a:spcPts val="0"/>
              </a:spcBef>
              <a:spcAft>
                <a:spcPts val="0"/>
              </a:spcAft>
            </a:pPr>
            <a:r>
              <a:rPr lang="es-CO" sz="2000" b="1" dirty="0" smtClean="0"/>
              <a:t>Dina Marcela Avilés Cárdenas</a:t>
            </a:r>
          </a:p>
          <a:p>
            <a:pPr algn="ctr">
              <a:spcBef>
                <a:spcPts val="0"/>
              </a:spcBef>
              <a:spcAft>
                <a:spcPts val="0"/>
              </a:spcAft>
            </a:pPr>
            <a:r>
              <a:rPr lang="es-CO" sz="2000" b="1" dirty="0" smtClean="0"/>
              <a:t>Andrés francisco reyes reyes</a:t>
            </a:r>
          </a:p>
          <a:p>
            <a:pPr algn="ctr">
              <a:spcBef>
                <a:spcPts val="0"/>
              </a:spcBef>
              <a:spcAft>
                <a:spcPts val="0"/>
              </a:spcAft>
            </a:pPr>
            <a:r>
              <a:rPr lang="es-CO" sz="2000" b="1" dirty="0" smtClean="0"/>
              <a:t>Christian David rodríguez torres</a:t>
            </a:r>
            <a:endParaRPr lang="es-CO" sz="2000" b="1" dirty="0"/>
          </a:p>
        </p:txBody>
      </p:sp>
      <p:sp>
        <p:nvSpPr>
          <p:cNvPr id="4" name="Subtítulo 2"/>
          <p:cNvSpPr txBox="1">
            <a:spLocks/>
          </p:cNvSpPr>
          <p:nvPr/>
        </p:nvSpPr>
        <p:spPr>
          <a:xfrm>
            <a:off x="805647" y="5655316"/>
            <a:ext cx="472865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endParaRPr lang="es-CO" dirty="0"/>
          </a:p>
        </p:txBody>
      </p:sp>
      <p:sp>
        <p:nvSpPr>
          <p:cNvPr id="7" name="Subtítulo 2"/>
          <p:cNvSpPr txBox="1">
            <a:spLocks/>
          </p:cNvSpPr>
          <p:nvPr/>
        </p:nvSpPr>
        <p:spPr>
          <a:xfrm>
            <a:off x="5408023" y="5655316"/>
            <a:ext cx="472865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endParaRPr lang="es-CO" dirty="0"/>
          </a:p>
        </p:txBody>
      </p:sp>
    </p:spTree>
    <p:extLst>
      <p:ext uri="{BB962C8B-B14F-4D97-AF65-F5344CB8AC3E}">
        <p14:creationId xmlns:p14="http://schemas.microsoft.com/office/powerpoint/2010/main" val="36060029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Rapidez de las ondas sonoras</a:t>
            </a:r>
            <a:endParaRPr lang="es-CO" dirty="0"/>
          </a:p>
        </p:txBody>
      </p:sp>
      <p:sp>
        <p:nvSpPr>
          <p:cNvPr id="4" name="Marcador de contenido 3"/>
          <p:cNvSpPr>
            <a:spLocks noGrp="1"/>
          </p:cNvSpPr>
          <p:nvPr>
            <p:ph sz="half" idx="2"/>
          </p:nvPr>
        </p:nvSpPr>
        <p:spPr>
          <a:xfrm>
            <a:off x="1154955" y="2603500"/>
            <a:ext cx="9878916" cy="3377705"/>
          </a:xfrm>
        </p:spPr>
        <p:txBody>
          <a:bodyPr>
            <a:normAutofit lnSpcReduction="10000"/>
          </a:bodyPr>
          <a:lstStyle/>
          <a:p>
            <a:pPr marL="0" indent="0" algn="just">
              <a:buNone/>
            </a:pPr>
            <a:r>
              <a:rPr lang="es-CO" sz="2800" dirty="0"/>
              <a:t>Según la segunda ley de Newton, la inercia está relacionada con la masa. Lo “masivo” de un fluido se describe con su densidad r, que es masa por unidad de volumen. (La cantidad correspondiente para una cuerda es la masa por unidad de longitud, m.) Por lo tanto, cabe esperar que la rapidez de las ondas sonoras tenga la forma:</a:t>
            </a:r>
          </a:p>
          <a:p>
            <a:pPr marL="0" indent="0" algn="ctr">
              <a:buNone/>
            </a:pPr>
            <a:r>
              <a:rPr lang="es-CO" sz="2400" b="1" dirty="0"/>
              <a:t>V=√ (B/p)</a:t>
            </a:r>
          </a:p>
          <a:p>
            <a:endParaRPr lang="es-CO" dirty="0"/>
          </a:p>
        </p:txBody>
      </p:sp>
    </p:spTree>
    <p:extLst>
      <p:ext uri="{BB962C8B-B14F-4D97-AF65-F5344CB8AC3E}">
        <p14:creationId xmlns:p14="http://schemas.microsoft.com/office/powerpoint/2010/main" val="885956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75" y="1810006"/>
            <a:ext cx="3441964" cy="3584954"/>
          </a:xfrm>
          <a:prstGeom prst="rect">
            <a:avLst/>
          </a:prstGeom>
        </p:spPr>
      </p:pic>
      <p:sp>
        <p:nvSpPr>
          <p:cNvPr id="8" name="CuadroTexto 7"/>
          <p:cNvSpPr txBox="1"/>
          <p:nvPr/>
        </p:nvSpPr>
        <p:spPr>
          <a:xfrm>
            <a:off x="1097236" y="1319349"/>
            <a:ext cx="4121641" cy="338554"/>
          </a:xfrm>
          <a:prstGeom prst="rect">
            <a:avLst/>
          </a:prstGeom>
          <a:noFill/>
        </p:spPr>
        <p:txBody>
          <a:bodyPr wrap="none" rtlCol="0">
            <a:spAutoFit/>
          </a:bodyPr>
          <a:lstStyle/>
          <a:p>
            <a:r>
              <a:rPr lang="es-CO" sz="1600" dirty="0" smtClean="0"/>
              <a:t>Tabla de rapidez de algunos materiales</a:t>
            </a:r>
            <a:endParaRPr lang="es-CO" sz="1600" dirty="0"/>
          </a:p>
        </p:txBody>
      </p:sp>
      <p:sp>
        <p:nvSpPr>
          <p:cNvPr id="9" name="CuadroTexto 8"/>
          <p:cNvSpPr txBox="1"/>
          <p:nvPr/>
        </p:nvSpPr>
        <p:spPr>
          <a:xfrm>
            <a:off x="6562824" y="1319349"/>
            <a:ext cx="4676503" cy="3139321"/>
          </a:xfrm>
          <a:prstGeom prst="rect">
            <a:avLst/>
          </a:prstGeom>
          <a:noFill/>
        </p:spPr>
        <p:txBody>
          <a:bodyPr wrap="square" rtlCol="0">
            <a:spAutoFit/>
          </a:bodyPr>
          <a:lstStyle/>
          <a:p>
            <a:pPr>
              <a:buClr>
                <a:schemeClr val="accent1"/>
              </a:buClr>
            </a:pPr>
            <a:r>
              <a:rPr lang="es-CO" b="1" dirty="0" smtClean="0"/>
              <a:t>Ecuaciones de la rapidez de una onda</a:t>
            </a:r>
          </a:p>
          <a:p>
            <a:pPr marL="285750" indent="-285750">
              <a:buClr>
                <a:schemeClr val="accent1"/>
              </a:buClr>
              <a:buFont typeface="Wingdings" panose="05000000000000000000" pitchFamily="2" charset="2"/>
              <a:buChar char="Ø"/>
            </a:pPr>
            <a:r>
              <a:rPr lang="es-CO" dirty="0" smtClean="0"/>
              <a:t>En fluidos:</a:t>
            </a:r>
          </a:p>
          <a:p>
            <a:pPr marL="285750" indent="-285750">
              <a:buClr>
                <a:schemeClr val="accent1"/>
              </a:buClr>
              <a:buFont typeface="Wingdings" panose="05000000000000000000" pitchFamily="2" charset="2"/>
              <a:buChar char="Ø"/>
            </a:pPr>
            <a:endParaRPr lang="es-CO" dirty="0" smtClean="0"/>
          </a:p>
          <a:p>
            <a:pPr marL="285750" indent="-285750">
              <a:buClr>
                <a:schemeClr val="accent1"/>
              </a:buClr>
              <a:buFont typeface="Wingdings" panose="05000000000000000000" pitchFamily="2" charset="2"/>
              <a:buChar char="Ø"/>
            </a:pPr>
            <a:endParaRPr lang="es-CO" dirty="0"/>
          </a:p>
          <a:p>
            <a:pPr marL="285750" indent="-285750">
              <a:buClr>
                <a:schemeClr val="accent1"/>
              </a:buClr>
              <a:buFont typeface="Wingdings" panose="05000000000000000000" pitchFamily="2" charset="2"/>
              <a:buChar char="Ø"/>
            </a:pPr>
            <a:endParaRPr lang="es-CO" dirty="0" smtClean="0"/>
          </a:p>
          <a:p>
            <a:pPr marL="285750" indent="-285750">
              <a:buClr>
                <a:schemeClr val="accent1"/>
              </a:buClr>
              <a:buFont typeface="Wingdings" panose="05000000000000000000" pitchFamily="2" charset="2"/>
              <a:buChar char="Ø"/>
            </a:pPr>
            <a:r>
              <a:rPr lang="es-CO" dirty="0" smtClean="0"/>
              <a:t>En sólidos:</a:t>
            </a:r>
          </a:p>
          <a:p>
            <a:pPr marL="285750" indent="-285750">
              <a:buClr>
                <a:schemeClr val="accent1"/>
              </a:buClr>
              <a:buFont typeface="Wingdings" panose="05000000000000000000" pitchFamily="2" charset="2"/>
              <a:buChar char="Ø"/>
            </a:pPr>
            <a:endParaRPr lang="es-CO" dirty="0" smtClean="0"/>
          </a:p>
          <a:p>
            <a:pPr marL="285750" indent="-285750">
              <a:buClr>
                <a:schemeClr val="accent1"/>
              </a:buClr>
              <a:buFont typeface="Wingdings" panose="05000000000000000000" pitchFamily="2" charset="2"/>
              <a:buChar char="Ø"/>
            </a:pPr>
            <a:endParaRPr lang="es-CO" dirty="0"/>
          </a:p>
          <a:p>
            <a:pPr marL="285750" indent="-285750">
              <a:buClr>
                <a:schemeClr val="accent1"/>
              </a:buClr>
              <a:buFont typeface="Wingdings" panose="05000000000000000000" pitchFamily="2" charset="2"/>
              <a:buChar char="Ø"/>
            </a:pPr>
            <a:endParaRPr lang="es-CO" dirty="0" smtClean="0"/>
          </a:p>
          <a:p>
            <a:pPr marL="285750" indent="-285750">
              <a:buClr>
                <a:schemeClr val="accent1"/>
              </a:buClr>
              <a:buFont typeface="Wingdings" panose="05000000000000000000" pitchFamily="2" charset="2"/>
              <a:buChar char="Ø"/>
            </a:pPr>
            <a:r>
              <a:rPr lang="es-CO" dirty="0" smtClean="0"/>
              <a:t>En gases:</a:t>
            </a:r>
          </a:p>
          <a:p>
            <a:pPr marL="285750" indent="-285750">
              <a:buClr>
                <a:schemeClr val="accent1"/>
              </a:buClr>
              <a:buFont typeface="Wingdings" panose="05000000000000000000" pitchFamily="2" charset="2"/>
              <a:buChar char="Ø"/>
            </a:pPr>
            <a:endParaRPr lang="es-CO" dirty="0"/>
          </a:p>
        </p:txBody>
      </p:sp>
      <mc:AlternateContent xmlns:mc="http://schemas.openxmlformats.org/markup-compatibility/2006" xmlns:a14="http://schemas.microsoft.com/office/drawing/2010/main">
        <mc:Choice Requires="a14">
          <p:sp>
            <p:nvSpPr>
              <p:cNvPr id="10" name="CuadroTexto 9"/>
              <p:cNvSpPr txBox="1"/>
              <p:nvPr/>
            </p:nvSpPr>
            <p:spPr>
              <a:xfrm>
                <a:off x="8487534" y="1810006"/>
                <a:ext cx="84266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rPr>
                        <m:t>𝑣</m:t>
                      </m:r>
                      <m:r>
                        <a:rPr lang="es-CO" i="1" smtClean="0">
                          <a:latin typeface="Cambria Math" panose="02040503050406030204" pitchFamily="18" charset="0"/>
                        </a:rPr>
                        <m:t>=</m:t>
                      </m:r>
                      <m:rad>
                        <m:radPr>
                          <m:degHide m:val="on"/>
                          <m:ctrlPr>
                            <a:rPr lang="es-CO" i="1" smtClean="0">
                              <a:latin typeface="Cambria Math" panose="02040503050406030204" pitchFamily="18" charset="0"/>
                            </a:rPr>
                          </m:ctrlPr>
                        </m:radPr>
                        <m:deg/>
                        <m:e>
                          <m:f>
                            <m:fPr>
                              <m:ctrlPr>
                                <a:rPr lang="es-CO" i="1" smtClean="0">
                                  <a:latin typeface="Cambria Math" panose="02040503050406030204" pitchFamily="18" charset="0"/>
                                </a:rPr>
                              </m:ctrlPr>
                            </m:fPr>
                            <m:num>
                              <m:r>
                                <a:rPr lang="es-CO" b="0" i="1" smtClean="0">
                                  <a:latin typeface="Cambria Math" panose="02040503050406030204" pitchFamily="18" charset="0"/>
                                </a:rPr>
                                <m:t>𝐾</m:t>
                              </m:r>
                            </m:num>
                            <m:den>
                              <m:r>
                                <a:rPr lang="es-CO" i="1" smtClean="0">
                                  <a:latin typeface="Cambria Math" panose="02040503050406030204" pitchFamily="18" charset="0"/>
                                </a:rPr>
                                <m:t>𝑝</m:t>
                              </m:r>
                            </m:den>
                          </m:f>
                        </m:e>
                      </m:rad>
                    </m:oMath>
                  </m:oMathPara>
                </a14:m>
                <a:endParaRPr lang="es-CO"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8487534" y="1810006"/>
                <a:ext cx="842667" cy="818366"/>
              </a:xfrm>
              <a:prstGeom prst="rect">
                <a:avLst/>
              </a:prstGeom>
              <a:blipFill>
                <a:blip r:embed="rId3"/>
                <a:stretch>
                  <a:fillRect b="-74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8487532" y="2912141"/>
                <a:ext cx="827085"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rPr>
                        <m:t>𝑣</m:t>
                      </m:r>
                      <m:r>
                        <a:rPr lang="es-CO" i="1" smtClean="0">
                          <a:latin typeface="Cambria Math" panose="02040503050406030204" pitchFamily="18" charset="0"/>
                        </a:rPr>
                        <m:t>=</m:t>
                      </m:r>
                      <m:rad>
                        <m:radPr>
                          <m:degHide m:val="on"/>
                          <m:ctrlPr>
                            <a:rPr lang="es-CO" i="1" smtClean="0">
                              <a:latin typeface="Cambria Math" panose="02040503050406030204" pitchFamily="18" charset="0"/>
                            </a:rPr>
                          </m:ctrlPr>
                        </m:radPr>
                        <m:deg/>
                        <m:e>
                          <m:f>
                            <m:fPr>
                              <m:ctrlPr>
                                <a:rPr lang="es-CO" i="1" smtClean="0">
                                  <a:latin typeface="Cambria Math" panose="02040503050406030204" pitchFamily="18" charset="0"/>
                                </a:rPr>
                              </m:ctrlPr>
                            </m:fPr>
                            <m:num>
                              <m:r>
                                <a:rPr lang="es-CO" b="0" i="1" smtClean="0">
                                  <a:latin typeface="Cambria Math" panose="02040503050406030204" pitchFamily="18" charset="0"/>
                                </a:rPr>
                                <m:t>𝐸</m:t>
                              </m:r>
                            </m:num>
                            <m:den>
                              <m:r>
                                <a:rPr lang="es-CO" i="1" smtClean="0">
                                  <a:latin typeface="Cambria Math" panose="02040503050406030204" pitchFamily="18" charset="0"/>
                                </a:rPr>
                                <m:t>𝑝</m:t>
                              </m:r>
                            </m:den>
                          </m:f>
                        </m:e>
                      </m:rad>
                    </m:oMath>
                  </m:oMathPara>
                </a14:m>
                <a:endParaRPr lang="es-CO"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8487532" y="2912141"/>
                <a:ext cx="827085" cy="818366"/>
              </a:xfrm>
              <a:prstGeom prst="rect">
                <a:avLst/>
              </a:prstGeom>
              <a:blipFill>
                <a:blip r:embed="rId4"/>
                <a:stretch>
                  <a:fillRect b="-74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8471950" y="4221164"/>
                <a:ext cx="1086003"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rPr>
                        <m:t>𝑣</m:t>
                      </m:r>
                      <m:r>
                        <a:rPr lang="es-CO" i="0" dirty="0">
                          <a:latin typeface="Cambria Math" panose="02040503050406030204" pitchFamily="18" charset="0"/>
                        </a:rPr>
                        <m:t>=</m:t>
                      </m:r>
                      <m:rad>
                        <m:radPr>
                          <m:degHide m:val="on"/>
                          <m:ctrlPr>
                            <a:rPr lang="es-CO" i="1" dirty="0">
                              <a:latin typeface="Cambria Math" panose="02040503050406030204" pitchFamily="18" charset="0"/>
                            </a:rPr>
                          </m:ctrlPr>
                        </m:radPr>
                        <m:deg/>
                        <m:e>
                          <m:f>
                            <m:fPr>
                              <m:ctrlPr>
                                <a:rPr lang="es-CO" i="1" dirty="0">
                                  <a:latin typeface="Cambria Math" panose="02040503050406030204" pitchFamily="18" charset="0"/>
                                </a:rPr>
                              </m:ctrlPr>
                            </m:fPr>
                            <m:num>
                              <m:r>
                                <a:rPr lang="es-CO" i="1" dirty="0">
                                  <a:latin typeface="Cambria Math" panose="02040503050406030204" pitchFamily="18" charset="0"/>
                                </a:rPr>
                                <m:t>𝛾</m:t>
                              </m:r>
                              <m:r>
                                <a:rPr lang="es-CO" i="1" dirty="0">
                                  <a:latin typeface="Cambria Math" panose="02040503050406030204" pitchFamily="18" charset="0"/>
                                </a:rPr>
                                <m:t>𝑅𝑇</m:t>
                              </m:r>
                            </m:num>
                            <m:den>
                              <m:r>
                                <a:rPr lang="es-CO" i="1" dirty="0">
                                  <a:latin typeface="Cambria Math" panose="02040503050406030204" pitchFamily="18" charset="0"/>
                                </a:rPr>
                                <m:t>𝑀</m:t>
                              </m:r>
                            </m:den>
                          </m:f>
                        </m:e>
                      </m:rad>
                    </m:oMath>
                  </m:oMathPara>
                </a14:m>
                <a:endParaRPr lang="es-CO"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8471950" y="4221164"/>
                <a:ext cx="1086003" cy="818366"/>
              </a:xfrm>
              <a:prstGeom prst="rect">
                <a:avLst/>
              </a:prstGeom>
              <a:blipFill>
                <a:blip r:embed="rId5"/>
                <a:stretch>
                  <a:fillRect b="-741"/>
                </a:stretch>
              </a:blipFill>
            </p:spPr>
            <p:txBody>
              <a:bodyPr/>
              <a:lstStyle/>
              <a:p>
                <a:r>
                  <a:rPr lang="es-CO">
                    <a:noFill/>
                  </a:rPr>
                  <a:t> </a:t>
                </a:r>
              </a:p>
            </p:txBody>
          </p:sp>
        </mc:Fallback>
      </mc:AlternateContent>
    </p:spTree>
    <p:extLst>
      <p:ext uri="{BB962C8B-B14F-4D97-AF65-F5344CB8AC3E}">
        <p14:creationId xmlns:p14="http://schemas.microsoft.com/office/powerpoint/2010/main" val="3866311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CO" dirty="0" smtClean="0"/>
              <a:t>Intensidad del sonido</a:t>
            </a:r>
            <a:endParaRPr lang="es-CO" dirty="0"/>
          </a:p>
        </p:txBody>
      </p:sp>
      <mc:AlternateContent xmlns:mc="http://schemas.openxmlformats.org/markup-compatibility/2006" xmlns:a14="http://schemas.microsoft.com/office/drawing/2010/main">
        <mc:Choice Requires="a14">
          <p:sp>
            <p:nvSpPr>
              <p:cNvPr id="5" name="Marcador de contenido 4"/>
              <p:cNvSpPr>
                <a:spLocks noGrp="1"/>
              </p:cNvSpPr>
              <p:nvPr>
                <p:ph sz="half" idx="1"/>
              </p:nvPr>
            </p:nvSpPr>
            <p:spPr/>
            <p:txBody>
              <a:bodyPr/>
              <a:lstStyle/>
              <a:p>
                <a:pPr marL="0" indent="0" algn="just">
                  <a:buNone/>
                </a:pPr>
                <a:r>
                  <a:rPr lang="es-CO" dirty="0" smtClean="0"/>
                  <a:t>Es definida como la potencia acústica por unidad de área. Su unidad básica es vatios/m2 o vatios/cm2. La mediciones estas se pueden hacer mediante la relación con el umbral de audición estándar I</a:t>
                </a:r>
                <a:r>
                  <a:rPr lang="es-CO" sz="1200" dirty="0" smtClean="0"/>
                  <a:t>0</a:t>
                </a:r>
                <a:r>
                  <a:rPr lang="es-CO" dirty="0" smtClean="0"/>
                  <a:t>.</a:t>
                </a:r>
                <a:endParaRPr lang="es-CO" i="1" dirty="0" smtClean="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rPr>
                        <m:t>𝐼</m:t>
                      </m:r>
                      <m:r>
                        <a:rPr lang="es-CO" i="1" smtClean="0">
                          <a:latin typeface="Cambria Math" panose="02040503050406030204" pitchFamily="18" charset="0"/>
                        </a:rPr>
                        <m:t>=</m:t>
                      </m:r>
                      <m:f>
                        <m:fPr>
                          <m:ctrlPr>
                            <a:rPr lang="es-CO" i="1" smtClean="0">
                              <a:latin typeface="Cambria Math" panose="02040503050406030204" pitchFamily="18" charset="0"/>
                            </a:rPr>
                          </m:ctrlPr>
                        </m:fPr>
                        <m:num>
                          <m:r>
                            <a:rPr lang="es-CO" i="1" smtClean="0">
                              <a:latin typeface="Cambria Math" panose="02040503050406030204" pitchFamily="18" charset="0"/>
                            </a:rPr>
                            <m:t>𝑃</m:t>
                          </m:r>
                        </m:num>
                        <m:den>
                          <m:r>
                            <a:rPr lang="es-CO" i="1" smtClean="0">
                              <a:latin typeface="Cambria Math" panose="02040503050406030204" pitchFamily="18" charset="0"/>
                            </a:rPr>
                            <m:t>𝐴</m:t>
                          </m:r>
                        </m:den>
                      </m:f>
                    </m:oMath>
                  </m:oMathPara>
                </a14:m>
                <a:endParaRPr lang="es-CO" dirty="0">
                  <a:latin typeface="Cambria Math" panose="02040503050406030204" pitchFamily="18" charset="0"/>
                </a:endParaRPr>
              </a:p>
              <a:p>
                <a:pPr marL="0" indent="0" algn="ctr">
                  <a:buNone/>
                </a:pPr>
                <a14:m>
                  <m:oMath xmlns:m="http://schemas.openxmlformats.org/officeDocument/2006/math">
                    <m:sSub>
                      <m:sSubPr>
                        <m:ctrlPr>
                          <a:rPr lang="es-CO" i="1" dirty="0" smtClean="0">
                            <a:latin typeface="Cambria Math" panose="02040503050406030204" pitchFamily="18" charset="0"/>
                          </a:rPr>
                        </m:ctrlPr>
                      </m:sSubPr>
                      <m:e>
                        <m:r>
                          <a:rPr lang="es-CO" i="1" dirty="0">
                            <a:latin typeface="Cambria Math" panose="02040503050406030204" pitchFamily="18" charset="0"/>
                          </a:rPr>
                          <m:t>𝐼</m:t>
                        </m:r>
                      </m:e>
                      <m:sub>
                        <m:r>
                          <a:rPr lang="es-CO" i="0" dirty="0">
                            <a:latin typeface="Cambria Math" panose="02040503050406030204" pitchFamily="18" charset="0"/>
                          </a:rPr>
                          <m:t>0</m:t>
                        </m:r>
                      </m:sub>
                    </m:sSub>
                    <m:r>
                      <a:rPr lang="es-CO" i="0" dirty="0">
                        <a:latin typeface="Cambria Math" panose="02040503050406030204" pitchFamily="18" charset="0"/>
                      </a:rPr>
                      <m:t>=</m:t>
                    </m:r>
                    <m:sSup>
                      <m:sSupPr>
                        <m:ctrlPr>
                          <a:rPr lang="es-CO" i="1" dirty="0">
                            <a:latin typeface="Cambria Math" panose="02040503050406030204" pitchFamily="18" charset="0"/>
                          </a:rPr>
                        </m:ctrlPr>
                      </m:sSupPr>
                      <m:e>
                        <m:r>
                          <a:rPr lang="es-CO" i="0" dirty="0">
                            <a:latin typeface="Cambria Math" panose="02040503050406030204" pitchFamily="18" charset="0"/>
                          </a:rPr>
                          <m:t>10</m:t>
                        </m:r>
                      </m:e>
                      <m:sup>
                        <m:r>
                          <a:rPr lang="es-CO" i="0" dirty="0">
                            <a:latin typeface="Cambria Math" panose="02040503050406030204" pitchFamily="18" charset="0"/>
                          </a:rPr>
                          <m:t>−12</m:t>
                        </m:r>
                      </m:sup>
                    </m:sSup>
                    <m:f>
                      <m:fPr>
                        <m:type m:val="lin"/>
                        <m:ctrlPr>
                          <a:rPr lang="es-CO" i="1" dirty="0" smtClean="0">
                            <a:latin typeface="Cambria Math" panose="02040503050406030204" pitchFamily="18" charset="0"/>
                          </a:rPr>
                        </m:ctrlPr>
                      </m:fPr>
                      <m:num>
                        <m:r>
                          <a:rPr lang="es-CO" b="0" i="1" dirty="0" smtClean="0">
                            <a:latin typeface="Cambria Math" panose="02040503050406030204" pitchFamily="18" charset="0"/>
                          </a:rPr>
                          <m:t>𝑤𝑎𝑡𝑡𝑠</m:t>
                        </m:r>
                      </m:num>
                      <m:den>
                        <m:sSup>
                          <m:sSupPr>
                            <m:ctrlPr>
                              <a:rPr lang="es-CO" i="1" dirty="0">
                                <a:latin typeface="Cambria Math" panose="02040503050406030204" pitchFamily="18" charset="0"/>
                              </a:rPr>
                            </m:ctrlPr>
                          </m:sSupPr>
                          <m:e>
                            <m:r>
                              <a:rPr lang="es-CO" i="1" dirty="0">
                                <a:latin typeface="Cambria Math" panose="02040503050406030204" pitchFamily="18" charset="0"/>
                              </a:rPr>
                              <m:t>𝑚</m:t>
                            </m:r>
                          </m:e>
                          <m:sup>
                            <m:r>
                              <a:rPr lang="es-CO" i="0" dirty="0">
                                <a:latin typeface="Cambria Math" panose="02040503050406030204" pitchFamily="18" charset="0"/>
                              </a:rPr>
                              <m:t>2</m:t>
                            </m:r>
                          </m:sup>
                        </m:sSup>
                      </m:den>
                    </m:f>
                  </m:oMath>
                </a14:m>
                <a:r>
                  <a:rPr lang="es-CO" dirty="0" smtClean="0"/>
                  <a:t> </a:t>
                </a:r>
                <a14:m>
                  <m:oMath xmlns:m="http://schemas.openxmlformats.org/officeDocument/2006/math">
                    <m:r>
                      <a:rPr lang="es-CO" dirty="0">
                        <a:latin typeface="Cambria Math" panose="02040503050406030204" pitchFamily="18" charset="0"/>
                      </a:rPr>
                      <m:t>=</m:t>
                    </m:r>
                    <m:sSup>
                      <m:sSupPr>
                        <m:ctrlPr>
                          <a:rPr lang="es-CO" i="1" dirty="0">
                            <a:latin typeface="Cambria Math" panose="02040503050406030204" pitchFamily="18" charset="0"/>
                          </a:rPr>
                        </m:ctrlPr>
                      </m:sSupPr>
                      <m:e>
                        <m:r>
                          <a:rPr lang="es-CO" dirty="0">
                            <a:latin typeface="Cambria Math" panose="02040503050406030204" pitchFamily="18" charset="0"/>
                          </a:rPr>
                          <m:t>10</m:t>
                        </m:r>
                      </m:e>
                      <m:sup>
                        <m:r>
                          <a:rPr lang="es-CO" dirty="0">
                            <a:latin typeface="Cambria Math" panose="02040503050406030204" pitchFamily="18" charset="0"/>
                          </a:rPr>
                          <m:t>−1</m:t>
                        </m:r>
                        <m:r>
                          <a:rPr lang="es-CO" b="0" i="1" dirty="0" smtClean="0">
                            <a:latin typeface="Cambria Math" panose="02040503050406030204" pitchFamily="18" charset="0"/>
                          </a:rPr>
                          <m:t>6</m:t>
                        </m:r>
                      </m:sup>
                    </m:sSup>
                    <m:f>
                      <m:fPr>
                        <m:type m:val="lin"/>
                        <m:ctrlPr>
                          <a:rPr lang="es-CO" i="1" dirty="0">
                            <a:latin typeface="Cambria Math" panose="02040503050406030204" pitchFamily="18" charset="0"/>
                          </a:rPr>
                        </m:ctrlPr>
                      </m:fPr>
                      <m:num>
                        <m:r>
                          <a:rPr lang="es-CO" i="1" dirty="0">
                            <a:latin typeface="Cambria Math" panose="02040503050406030204" pitchFamily="18" charset="0"/>
                          </a:rPr>
                          <m:t>𝑤𝑎𝑡𝑡𝑠</m:t>
                        </m:r>
                      </m:num>
                      <m:den>
                        <m:sSup>
                          <m:sSupPr>
                            <m:ctrlPr>
                              <a:rPr lang="es-CO" i="1" dirty="0">
                                <a:latin typeface="Cambria Math" panose="02040503050406030204" pitchFamily="18" charset="0"/>
                              </a:rPr>
                            </m:ctrlPr>
                          </m:sSupPr>
                          <m:e>
                            <m:r>
                              <a:rPr lang="es-CO" b="0" i="1" dirty="0" smtClean="0">
                                <a:latin typeface="Cambria Math" panose="02040503050406030204" pitchFamily="18" charset="0"/>
                              </a:rPr>
                              <m:t>𝑐</m:t>
                            </m:r>
                            <m:r>
                              <a:rPr lang="es-CO" i="1" dirty="0">
                                <a:latin typeface="Cambria Math" panose="02040503050406030204" pitchFamily="18" charset="0"/>
                              </a:rPr>
                              <m:t>𝑚</m:t>
                            </m:r>
                          </m:e>
                          <m:sup>
                            <m:r>
                              <a:rPr lang="es-CO" dirty="0">
                                <a:latin typeface="Cambria Math" panose="02040503050406030204" pitchFamily="18" charset="0"/>
                              </a:rPr>
                              <m:t>2</m:t>
                            </m:r>
                          </m:sup>
                        </m:sSup>
                      </m:den>
                    </m:f>
                  </m:oMath>
                </a14:m>
                <a:endParaRPr lang="es-CO" dirty="0"/>
              </a:p>
            </p:txBody>
          </p:sp>
        </mc:Choice>
        <mc:Fallback xmlns="">
          <p:sp>
            <p:nvSpPr>
              <p:cNvPr id="5" name="Marcador de contenido 4"/>
              <p:cNvSpPr>
                <a:spLocks noGrp="1" noRot="1" noChangeAspect="1" noMove="1" noResize="1" noEditPoints="1" noAdjustHandles="1" noChangeArrowheads="1" noChangeShapeType="1" noTextEdit="1"/>
              </p:cNvSpPr>
              <p:nvPr>
                <p:ph sz="half" idx="1"/>
              </p:nvPr>
            </p:nvSpPr>
            <p:spPr>
              <a:blipFill>
                <a:blip r:embed="rId2"/>
                <a:stretch>
                  <a:fillRect l="-1136" t="-891" r="-1010"/>
                </a:stretch>
              </a:blipFill>
            </p:spPr>
            <p:txBody>
              <a:bodyPr/>
              <a:lstStyle/>
              <a:p>
                <a:r>
                  <a:rPr lang="es-CO">
                    <a:noFill/>
                  </a:rPr>
                  <a:t> </a:t>
                </a:r>
              </a:p>
            </p:txBody>
          </p:sp>
        </mc:Fallback>
      </mc:AlternateContent>
      <p:pic>
        <p:nvPicPr>
          <p:cNvPr id="1026" name="Picture 2" descr="Resultado de imagen para intensidad del sonido"/>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82606" y="2892425"/>
            <a:ext cx="347662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9360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Escala de decibelios</a:t>
            </a:r>
            <a:endParaRPr lang="es-CO" dirty="0"/>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151368" y="2603500"/>
                <a:ext cx="10134942" cy="3416301"/>
              </a:xfrm>
            </p:spPr>
            <p:txBody>
              <a:bodyPr>
                <a:normAutofit/>
              </a:bodyPr>
              <a:lstStyle/>
              <a:p>
                <a:pPr marL="0" indent="0" algn="just">
                  <a:buNone/>
                </a:pPr>
                <a:r>
                  <a:rPr lang="es-CO" sz="2000" dirty="0" smtClean="0"/>
                  <a:t>El enfoque más común para medir la intensidad del sonido es el uso de la escala de decibelios, denotado como:</a:t>
                </a:r>
              </a:p>
              <a:p>
                <a:pPr marL="0" indent="0">
                  <a:buNone/>
                </a:pPr>
                <a14:m>
                  <m:oMathPara xmlns:m="http://schemas.openxmlformats.org/officeDocument/2006/math">
                    <m:oMathParaPr>
                      <m:jc m:val="centerGroup"/>
                    </m:oMathParaPr>
                    <m:oMath xmlns:m="http://schemas.openxmlformats.org/officeDocument/2006/math">
                      <m:r>
                        <a:rPr lang="es-CO" sz="2000" i="1" dirty="0" smtClean="0">
                          <a:latin typeface="Cambria Math" panose="02040503050406030204" pitchFamily="18" charset="0"/>
                        </a:rPr>
                        <m:t>𝐼</m:t>
                      </m:r>
                      <m:d>
                        <m:dPr>
                          <m:ctrlPr>
                            <a:rPr lang="es-CO" sz="2000" i="1" dirty="0">
                              <a:latin typeface="Cambria Math" panose="02040503050406030204" pitchFamily="18" charset="0"/>
                            </a:rPr>
                          </m:ctrlPr>
                        </m:dPr>
                        <m:e>
                          <m:r>
                            <a:rPr lang="es-CO" sz="2000" i="0" dirty="0">
                              <a:latin typeface="Cambria Math" panose="02040503050406030204" pitchFamily="18" charset="0"/>
                            </a:rPr>
                            <m:t>ⅆ</m:t>
                          </m:r>
                          <m:r>
                            <a:rPr lang="es-CO" sz="2000" i="1" dirty="0">
                              <a:latin typeface="Cambria Math" panose="02040503050406030204" pitchFamily="18" charset="0"/>
                            </a:rPr>
                            <m:t>𝑏</m:t>
                          </m:r>
                        </m:e>
                      </m:d>
                      <m:r>
                        <a:rPr lang="es-CO" sz="2000" i="0" dirty="0">
                          <a:latin typeface="Cambria Math" panose="02040503050406030204" pitchFamily="18" charset="0"/>
                        </a:rPr>
                        <m:t>=1</m:t>
                      </m:r>
                      <m:r>
                        <a:rPr lang="es-CO" sz="2000" b="0" i="0" dirty="0" smtClean="0">
                          <a:latin typeface="Cambria Math" panose="02040503050406030204" pitchFamily="18" charset="0"/>
                        </a:rPr>
                        <m:t>0</m:t>
                      </m:r>
                      <m:sSub>
                        <m:sSubPr>
                          <m:ctrlPr>
                            <a:rPr lang="es-CO" sz="2000" i="1" dirty="0">
                              <a:latin typeface="Cambria Math" panose="02040503050406030204" pitchFamily="18" charset="0"/>
                            </a:rPr>
                          </m:ctrlPr>
                        </m:sSubPr>
                        <m:e>
                          <m:r>
                            <a:rPr lang="es-CO" sz="2000" b="0" i="1" dirty="0" smtClean="0">
                              <a:latin typeface="Cambria Math" panose="02040503050406030204" pitchFamily="18" charset="0"/>
                            </a:rPr>
                            <m:t>𝑙𝑜𝑔</m:t>
                          </m:r>
                        </m:e>
                        <m:sub>
                          <m:r>
                            <a:rPr lang="es-CO" sz="2000" b="0" i="0" dirty="0" smtClean="0">
                              <a:latin typeface="Cambria Math" panose="02040503050406030204" pitchFamily="18" charset="0"/>
                            </a:rPr>
                            <m:t>10</m:t>
                          </m:r>
                        </m:sub>
                      </m:sSub>
                      <m:d>
                        <m:dPr>
                          <m:ctrlPr>
                            <a:rPr lang="es-CO" sz="2000" i="1" dirty="0">
                              <a:latin typeface="Cambria Math" panose="02040503050406030204" pitchFamily="18" charset="0"/>
                            </a:rPr>
                          </m:ctrlPr>
                        </m:dPr>
                        <m:e>
                          <m:f>
                            <m:fPr>
                              <m:ctrlPr>
                                <a:rPr lang="es-CO" sz="2000" i="1" dirty="0">
                                  <a:latin typeface="Cambria Math" panose="02040503050406030204" pitchFamily="18" charset="0"/>
                                </a:rPr>
                              </m:ctrlPr>
                            </m:fPr>
                            <m:num>
                              <m:r>
                                <a:rPr lang="es-CO" sz="2000" i="1" dirty="0">
                                  <a:latin typeface="Cambria Math" panose="02040503050406030204" pitchFamily="18" charset="0"/>
                                </a:rPr>
                                <m:t>𝐼</m:t>
                              </m:r>
                            </m:num>
                            <m:den>
                              <m:sSub>
                                <m:sSubPr>
                                  <m:ctrlPr>
                                    <a:rPr lang="es-CO" sz="2000" i="1" dirty="0">
                                      <a:latin typeface="Cambria Math" panose="02040503050406030204" pitchFamily="18" charset="0"/>
                                    </a:rPr>
                                  </m:ctrlPr>
                                </m:sSubPr>
                                <m:e>
                                  <m:r>
                                    <a:rPr lang="es-CO" sz="2000" i="1" dirty="0">
                                      <a:latin typeface="Cambria Math" panose="02040503050406030204" pitchFamily="18" charset="0"/>
                                    </a:rPr>
                                    <m:t>𝐼</m:t>
                                  </m:r>
                                </m:e>
                                <m:sub>
                                  <m:r>
                                    <a:rPr lang="es-CO" sz="2000" i="0" dirty="0">
                                      <a:latin typeface="Cambria Math" panose="02040503050406030204" pitchFamily="18" charset="0"/>
                                    </a:rPr>
                                    <m:t>0</m:t>
                                  </m:r>
                                </m:sub>
                              </m:sSub>
                            </m:den>
                          </m:f>
                        </m:e>
                      </m:d>
                    </m:oMath>
                  </m:oMathPara>
                </a14:m>
                <a:endParaRPr lang="es-CO" sz="2000" dirty="0" smtClean="0"/>
              </a:p>
              <a:p>
                <a:pPr marL="0" indent="0" algn="just">
                  <a:buNone/>
                </a:pPr>
                <a:r>
                  <a:rPr lang="es-CO" sz="2000" dirty="0" smtClean="0"/>
                  <a:t>Estos miden la relación de una intensidad dada (I) con la intensidad del umbral de audición, de modo que dicho umbral toma el valor de cero decibelios (0 </a:t>
                </a:r>
                <a:r>
                  <a:rPr lang="es-CO" sz="2000" dirty="0" err="1" smtClean="0"/>
                  <a:t>db</a:t>
                </a:r>
                <a:r>
                  <a:rPr lang="es-CO" sz="2000" dirty="0" smtClean="0"/>
                  <a:t>). Para evaluar el volumen del sonido, como distintivo de una medida de intensidad objetiva, se debe ponderar con la sensibilidad del oído.</a:t>
                </a:r>
                <a:endParaRPr lang="es-CO" sz="2000" dirty="0"/>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151368" y="2603500"/>
                <a:ext cx="10134942" cy="3416301"/>
              </a:xfrm>
              <a:blipFill>
                <a:blip r:embed="rId2"/>
                <a:stretch>
                  <a:fillRect l="-662" t="-891" r="-662"/>
                </a:stretch>
              </a:blipFill>
            </p:spPr>
            <p:txBody>
              <a:bodyPr/>
              <a:lstStyle/>
              <a:p>
                <a:r>
                  <a:rPr lang="es-CO">
                    <a:noFill/>
                  </a:rPr>
                  <a:t> </a:t>
                </a:r>
              </a:p>
            </p:txBody>
          </p:sp>
        </mc:Fallback>
      </mc:AlternateContent>
    </p:spTree>
    <p:extLst>
      <p:ext uri="{BB962C8B-B14F-4D97-AF65-F5344CB8AC3E}">
        <p14:creationId xmlns:p14="http://schemas.microsoft.com/office/powerpoint/2010/main" val="36113403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689" y="2103120"/>
            <a:ext cx="9106355" cy="3682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uadroTexto 7"/>
          <p:cNvSpPr txBox="1"/>
          <p:nvPr/>
        </p:nvSpPr>
        <p:spPr>
          <a:xfrm>
            <a:off x="2230352" y="1136469"/>
            <a:ext cx="8065028" cy="400110"/>
          </a:xfrm>
          <a:prstGeom prst="rect">
            <a:avLst/>
          </a:prstGeom>
          <a:noFill/>
        </p:spPr>
        <p:txBody>
          <a:bodyPr wrap="none" rtlCol="0">
            <a:spAutoFit/>
          </a:bodyPr>
          <a:lstStyle/>
          <a:p>
            <a:r>
              <a:rPr lang="es-CO" sz="2000" dirty="0" smtClean="0"/>
              <a:t>Tabla de algunas de las intensidades de sonido más frecuentes</a:t>
            </a:r>
            <a:endParaRPr lang="es-CO" sz="2000" dirty="0"/>
          </a:p>
        </p:txBody>
      </p:sp>
    </p:spTree>
    <p:extLst>
      <p:ext uri="{BB962C8B-B14F-4D97-AF65-F5344CB8AC3E}">
        <p14:creationId xmlns:p14="http://schemas.microsoft.com/office/powerpoint/2010/main" val="2260382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Ondas sonoras estacionarias</a:t>
            </a:r>
            <a:endParaRPr lang="es-CO" dirty="0"/>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65014" y="2603500"/>
            <a:ext cx="4829175" cy="2644171"/>
          </a:xfrm>
        </p:spPr>
      </p:pic>
      <p:sp>
        <p:nvSpPr>
          <p:cNvPr id="4" name="Marcador de contenido 3"/>
          <p:cNvSpPr>
            <a:spLocks noGrp="1"/>
          </p:cNvSpPr>
          <p:nvPr>
            <p:ph sz="half" idx="2"/>
          </p:nvPr>
        </p:nvSpPr>
        <p:spPr/>
        <p:txBody>
          <a:bodyPr>
            <a:normAutofit/>
          </a:bodyPr>
          <a:lstStyle/>
          <a:p>
            <a:pPr marL="0" indent="0" algn="just">
              <a:buNone/>
            </a:pPr>
            <a:r>
              <a:rPr lang="es-CO" sz="2100" dirty="0" smtClean="0"/>
              <a:t>Son aquellas ondas en las cuales ciertos puntos de la onda, llamados nodos, permanecen inmóviles. Esta se forma por la interferencia de dos ondas de la misma naturaleza, con igual amplitud y longitud de onda, que avanzan en sentido opuesto a través de un medio.</a:t>
            </a:r>
            <a:endParaRPr lang="es-CO" sz="2100" dirty="0"/>
          </a:p>
        </p:txBody>
      </p:sp>
      <p:sp>
        <p:nvSpPr>
          <p:cNvPr id="6" name="CuadroTexto 5"/>
          <p:cNvSpPr txBox="1"/>
          <p:nvPr/>
        </p:nvSpPr>
        <p:spPr>
          <a:xfrm>
            <a:off x="815888" y="5247671"/>
            <a:ext cx="5392823" cy="369332"/>
          </a:xfrm>
          <a:prstGeom prst="rect">
            <a:avLst/>
          </a:prstGeom>
          <a:noFill/>
        </p:spPr>
        <p:txBody>
          <a:bodyPr wrap="none" rtlCol="0">
            <a:spAutoFit/>
          </a:bodyPr>
          <a:lstStyle/>
          <a:p>
            <a:r>
              <a:rPr lang="es-CO" sz="1200" dirty="0"/>
              <a:t>Demostración de ondas </a:t>
            </a:r>
            <a:r>
              <a:rPr lang="es-CO" sz="1200" dirty="0" smtClean="0"/>
              <a:t>sonoras </a:t>
            </a:r>
            <a:r>
              <a:rPr lang="es-MX" sz="1200" dirty="0" smtClean="0"/>
              <a:t>estacionarias </a:t>
            </a:r>
            <a:r>
              <a:rPr lang="es-MX" sz="1200" dirty="0"/>
              <a:t>con un tubo de Kundt</a:t>
            </a:r>
            <a:r>
              <a:rPr lang="es-MX" dirty="0"/>
              <a:t>.</a:t>
            </a:r>
            <a:endParaRPr lang="es-CO" dirty="0"/>
          </a:p>
        </p:txBody>
      </p:sp>
    </p:spTree>
    <p:extLst>
      <p:ext uri="{BB962C8B-B14F-4D97-AF65-F5344CB8AC3E}">
        <p14:creationId xmlns:p14="http://schemas.microsoft.com/office/powerpoint/2010/main" val="737099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M</a:t>
            </a:r>
            <a:r>
              <a:rPr lang="es-CO" dirty="0" smtClean="0"/>
              <a:t>odos normales</a:t>
            </a:r>
            <a:endParaRPr lang="es-CO" dirty="0"/>
          </a:p>
        </p:txBody>
      </p:sp>
      <p:sp>
        <p:nvSpPr>
          <p:cNvPr id="3" name="Marcador de contenido 2"/>
          <p:cNvSpPr>
            <a:spLocks noGrp="1"/>
          </p:cNvSpPr>
          <p:nvPr>
            <p:ph sz="half" idx="1"/>
          </p:nvPr>
        </p:nvSpPr>
        <p:spPr>
          <a:xfrm>
            <a:off x="1154954" y="2603500"/>
            <a:ext cx="4828744" cy="3416301"/>
          </a:xfrm>
        </p:spPr>
        <p:txBody>
          <a:bodyPr>
            <a:noAutofit/>
          </a:bodyPr>
          <a:lstStyle/>
          <a:p>
            <a:pPr marL="0" indent="0" algn="just">
              <a:buNone/>
            </a:pPr>
            <a:r>
              <a:rPr lang="es-CO" sz="2200" dirty="0" smtClean="0"/>
              <a:t>Un modo normal de un sistema oscilatorio es la frecuencia a la cual la estructura deformable oscilará al ser perturbada. Estos también son llamados frecuencias naturales o resonantes. Para cada estructura existe un conjunto de estas frecuencias que es único.</a:t>
            </a:r>
            <a:endParaRPr lang="es-CO" sz="2200" dirty="0"/>
          </a:p>
        </p:txBody>
      </p:sp>
      <p:pic>
        <p:nvPicPr>
          <p:cNvPr id="7" name="Marcador de conteni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7794" y="3160218"/>
            <a:ext cx="4286250" cy="1428750"/>
          </a:xfrm>
        </p:spPr>
      </p:pic>
      <p:sp>
        <p:nvSpPr>
          <p:cNvPr id="8" name="CuadroTexto 7"/>
          <p:cNvSpPr txBox="1"/>
          <p:nvPr/>
        </p:nvSpPr>
        <p:spPr>
          <a:xfrm>
            <a:off x="6477794" y="4588968"/>
            <a:ext cx="4558938" cy="646331"/>
          </a:xfrm>
          <a:prstGeom prst="rect">
            <a:avLst/>
          </a:prstGeom>
          <a:noFill/>
        </p:spPr>
        <p:txBody>
          <a:bodyPr wrap="square" rtlCol="0">
            <a:spAutoFit/>
          </a:bodyPr>
          <a:lstStyle/>
          <a:p>
            <a:pPr algn="just"/>
            <a:r>
              <a:rPr lang="es-CO" sz="1200" dirty="0" smtClean="0"/>
              <a:t>Encuentro de dos ondas de igual frecuencia y sentido opuesto, formando una onda estacionaria, cuya frecuencia se considera como modo normal.</a:t>
            </a:r>
            <a:endParaRPr lang="es-CO" sz="1200" dirty="0"/>
          </a:p>
        </p:txBody>
      </p:sp>
    </p:spTree>
    <p:extLst>
      <p:ext uri="{BB962C8B-B14F-4D97-AF65-F5344CB8AC3E}">
        <p14:creationId xmlns:p14="http://schemas.microsoft.com/office/powerpoint/2010/main" val="3363985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Resonancia</a:t>
            </a:r>
            <a:endParaRPr lang="es-CO" dirty="0"/>
          </a:p>
        </p:txBody>
      </p:sp>
      <p:sp>
        <p:nvSpPr>
          <p:cNvPr id="3" name="Marcador de contenido 2"/>
          <p:cNvSpPr>
            <a:spLocks noGrp="1"/>
          </p:cNvSpPr>
          <p:nvPr>
            <p:ph sz="half" idx="1"/>
          </p:nvPr>
        </p:nvSpPr>
        <p:spPr>
          <a:xfrm>
            <a:off x="1154953" y="2603500"/>
            <a:ext cx="6748075" cy="3416301"/>
          </a:xfrm>
        </p:spPr>
        <p:txBody>
          <a:bodyPr>
            <a:normAutofit/>
          </a:bodyPr>
          <a:lstStyle/>
          <a:p>
            <a:pPr marL="0" indent="0" algn="just">
              <a:buNone/>
            </a:pPr>
            <a:r>
              <a:rPr lang="es-CO" sz="2000" dirty="0" smtClean="0"/>
              <a:t>Es un </a:t>
            </a:r>
            <a:r>
              <a:rPr lang="es-CO" sz="2000" dirty="0"/>
              <a:t>fenómeno que se produce cuando un cuerpo capaz de vibrar es sometido a la acción de una fuerza periódica, cuyo </a:t>
            </a:r>
            <a:r>
              <a:rPr lang="es-CO" sz="2000" dirty="0" smtClean="0"/>
              <a:t>periodo </a:t>
            </a:r>
            <a:r>
              <a:rPr lang="es-CO" sz="2000" dirty="0"/>
              <a:t>de vibración se acerca al periodo de vibración característico de dicho cuerpo, en el cual, una fuerza relativamente pequeña aplicada de forma repetida hace que la amplitud del sistema oscilante se haga muy grande</a:t>
            </a:r>
            <a:r>
              <a:rPr lang="es-CO" sz="2000" dirty="0" smtClean="0"/>
              <a:t>.</a:t>
            </a:r>
          </a:p>
          <a:p>
            <a:pPr marL="0" indent="0" algn="just">
              <a:buNone/>
            </a:pPr>
            <a:r>
              <a:rPr lang="es-CO" sz="2000" b="1" dirty="0" smtClean="0"/>
              <a:t>Ej: a) </a:t>
            </a:r>
            <a:r>
              <a:rPr lang="es-CO" sz="2000" dirty="0" smtClean="0"/>
              <a:t>imagen de un altavoz haciendo que el aire del tubo resuene a la misma frecuencia y </a:t>
            </a:r>
            <a:r>
              <a:rPr lang="es-CO" sz="2000" b="1" dirty="0" smtClean="0"/>
              <a:t>b)</a:t>
            </a:r>
            <a:r>
              <a:rPr lang="es-CO" sz="2000" dirty="0" smtClean="0"/>
              <a:t> Curva de resonancia de este sistema</a:t>
            </a:r>
            <a:endParaRPr lang="es-CO" sz="2000" dirty="0"/>
          </a:p>
          <a:p>
            <a:pPr marL="0" indent="0">
              <a:buNone/>
            </a:pPr>
            <a:endParaRPr lang="es-CO" dirty="0"/>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157709" y="2603500"/>
            <a:ext cx="2893468" cy="3378200"/>
          </a:xfrm>
        </p:spPr>
      </p:pic>
    </p:spTree>
    <p:extLst>
      <p:ext uri="{BB962C8B-B14F-4D97-AF65-F5344CB8AC3E}">
        <p14:creationId xmlns:p14="http://schemas.microsoft.com/office/powerpoint/2010/main" val="28200763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Tipos de resonancia</a:t>
            </a:r>
            <a:endParaRPr lang="es-CO" dirty="0"/>
          </a:p>
        </p:txBody>
      </p:sp>
      <p:sp>
        <p:nvSpPr>
          <p:cNvPr id="3" name="Marcador de contenido 2"/>
          <p:cNvSpPr>
            <a:spLocks noGrp="1"/>
          </p:cNvSpPr>
          <p:nvPr>
            <p:ph idx="1"/>
          </p:nvPr>
        </p:nvSpPr>
        <p:spPr>
          <a:xfrm>
            <a:off x="1154953" y="2708003"/>
            <a:ext cx="8761413" cy="3416300"/>
          </a:xfrm>
        </p:spPr>
        <p:txBody>
          <a:bodyPr>
            <a:normAutofit/>
          </a:bodyPr>
          <a:lstStyle/>
          <a:p>
            <a:r>
              <a:rPr lang="es-CO" sz="2800" b="1" dirty="0" smtClean="0"/>
              <a:t>Resonancia musical</a:t>
            </a:r>
          </a:p>
          <a:p>
            <a:r>
              <a:rPr lang="es-CO" sz="2800" b="1" dirty="0" smtClean="0"/>
              <a:t>Resonancia mecánica</a:t>
            </a:r>
          </a:p>
          <a:p>
            <a:r>
              <a:rPr lang="es-CO" sz="2800" b="1" dirty="0" smtClean="0"/>
              <a:t>Resonancia eléctrica</a:t>
            </a:r>
          </a:p>
          <a:p>
            <a:r>
              <a:rPr lang="es-CO" sz="2800" b="1" dirty="0" smtClean="0"/>
              <a:t>Resonancia magnética nuclear</a:t>
            </a:r>
          </a:p>
          <a:p>
            <a:r>
              <a:rPr lang="es-CO" sz="2800" b="1" dirty="0" smtClean="0"/>
              <a:t>Resonancia orbital</a:t>
            </a:r>
            <a:endParaRPr lang="es-CO" sz="2800" b="1" dirty="0"/>
          </a:p>
        </p:txBody>
      </p:sp>
    </p:spTree>
    <p:extLst>
      <p:ext uri="{BB962C8B-B14F-4D97-AF65-F5344CB8AC3E}">
        <p14:creationId xmlns:p14="http://schemas.microsoft.com/office/powerpoint/2010/main" val="2229633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Interferencia de ondas</a:t>
            </a:r>
            <a:endParaRPr lang="es-CO" dirty="0"/>
          </a:p>
        </p:txBody>
      </p:sp>
      <p:sp>
        <p:nvSpPr>
          <p:cNvPr id="3" name="Marcador de contenido 2"/>
          <p:cNvSpPr>
            <a:spLocks noGrp="1"/>
          </p:cNvSpPr>
          <p:nvPr>
            <p:ph sz="half" idx="1"/>
          </p:nvPr>
        </p:nvSpPr>
        <p:spPr>
          <a:xfrm>
            <a:off x="1154954" y="2577374"/>
            <a:ext cx="9843972" cy="3416301"/>
          </a:xfrm>
        </p:spPr>
        <p:txBody>
          <a:bodyPr>
            <a:normAutofit/>
          </a:bodyPr>
          <a:lstStyle/>
          <a:p>
            <a:pPr marL="0" indent="0" algn="just">
              <a:buNone/>
            </a:pPr>
            <a:r>
              <a:rPr lang="es-CO" sz="2400" dirty="0"/>
              <a:t>Se denomina interferencia a la superposición o suma de dos o más ondas. Dependiendo fundamentalmente de las longitudes de onda, amplitudes y de la distancia </a:t>
            </a:r>
            <a:r>
              <a:rPr lang="es-CO" sz="2400" dirty="0" smtClean="0"/>
              <a:t>relativa.</a:t>
            </a:r>
          </a:p>
          <a:p>
            <a:pPr marL="0" indent="0" algn="just">
              <a:buNone/>
            </a:pPr>
            <a:r>
              <a:rPr lang="es-CO" sz="2400" dirty="0" smtClean="0"/>
              <a:t>Se dan de dos tipos:</a:t>
            </a:r>
          </a:p>
          <a:p>
            <a:pPr marL="0" indent="0" algn="just">
              <a:buNone/>
            </a:pPr>
            <a:r>
              <a:rPr lang="es-CO" sz="2400" b="1" dirty="0"/>
              <a:t>Constructiva</a:t>
            </a:r>
            <a:r>
              <a:rPr lang="es-CO" sz="2400" dirty="0"/>
              <a:t>: se produce cuando las ondas chocan o se superponen en fases, obteniendo una onda resultante de mayor amplitud que las ondas iniciales. </a:t>
            </a:r>
          </a:p>
        </p:txBody>
      </p:sp>
    </p:spTree>
    <p:extLst>
      <p:ext uri="{BB962C8B-B14F-4D97-AF65-F5344CB8AC3E}">
        <p14:creationId xmlns:p14="http://schemas.microsoft.com/office/powerpoint/2010/main" val="41322285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Sonido y efecto Doppler</a:t>
            </a:r>
            <a:endParaRPr lang="es-CO" dirty="0"/>
          </a:p>
        </p:txBody>
      </p:sp>
      <p:sp>
        <p:nvSpPr>
          <p:cNvPr id="3" name="Marcador de contenido 2"/>
          <p:cNvSpPr>
            <a:spLocks noGrp="1"/>
          </p:cNvSpPr>
          <p:nvPr>
            <p:ph idx="1"/>
          </p:nvPr>
        </p:nvSpPr>
        <p:spPr>
          <a:xfrm>
            <a:off x="818712" y="2496610"/>
            <a:ext cx="10554574" cy="3636511"/>
          </a:xfrm>
        </p:spPr>
        <p:txBody>
          <a:bodyPr/>
          <a:lstStyle/>
          <a:p>
            <a:r>
              <a:rPr lang="es-CO" b="1" dirty="0" smtClean="0">
                <a:solidFill>
                  <a:schemeClr val="tx1">
                    <a:lumMod val="85000"/>
                    <a:lumOff val="15000"/>
                  </a:schemeClr>
                </a:solidFill>
              </a:rPr>
              <a:t>Ondas sonoras</a:t>
            </a:r>
          </a:p>
          <a:p>
            <a:r>
              <a:rPr lang="es-CO" b="1" dirty="0" smtClean="0">
                <a:solidFill>
                  <a:schemeClr val="tx1">
                    <a:lumMod val="85000"/>
                    <a:lumOff val="15000"/>
                  </a:schemeClr>
                </a:solidFill>
              </a:rPr>
              <a:t>Rapidez de las ondas sonoras</a:t>
            </a:r>
          </a:p>
          <a:p>
            <a:r>
              <a:rPr lang="es-CO" b="1" dirty="0" smtClean="0">
                <a:solidFill>
                  <a:schemeClr val="tx1">
                    <a:lumMod val="85000"/>
                    <a:lumOff val="15000"/>
                  </a:schemeClr>
                </a:solidFill>
              </a:rPr>
              <a:t>Intensidad del sonido</a:t>
            </a:r>
          </a:p>
          <a:p>
            <a:r>
              <a:rPr lang="es-CO" b="1" dirty="0" smtClean="0">
                <a:solidFill>
                  <a:schemeClr val="tx1">
                    <a:lumMod val="85000"/>
                    <a:lumOff val="15000"/>
                  </a:schemeClr>
                </a:solidFill>
              </a:rPr>
              <a:t>Ondas sonoras estacionarias y modos normales</a:t>
            </a:r>
          </a:p>
          <a:p>
            <a:r>
              <a:rPr lang="es-CO" b="1" dirty="0" smtClean="0">
                <a:solidFill>
                  <a:schemeClr val="tx1">
                    <a:lumMod val="85000"/>
                    <a:lumOff val="15000"/>
                  </a:schemeClr>
                </a:solidFill>
              </a:rPr>
              <a:t>Resonancia</a:t>
            </a:r>
          </a:p>
          <a:p>
            <a:r>
              <a:rPr lang="es-CO" b="1" dirty="0" smtClean="0">
                <a:solidFill>
                  <a:schemeClr val="tx1">
                    <a:lumMod val="85000"/>
                    <a:lumOff val="15000"/>
                  </a:schemeClr>
                </a:solidFill>
              </a:rPr>
              <a:t>Interferencia de ondas</a:t>
            </a:r>
          </a:p>
          <a:p>
            <a:r>
              <a:rPr lang="es-CO" b="1" dirty="0" smtClean="0">
                <a:solidFill>
                  <a:schemeClr val="tx1">
                    <a:lumMod val="85000"/>
                    <a:lumOff val="15000"/>
                  </a:schemeClr>
                </a:solidFill>
              </a:rPr>
              <a:t>Pulsos</a:t>
            </a:r>
          </a:p>
          <a:p>
            <a:r>
              <a:rPr lang="es-CO" b="1" dirty="0" smtClean="0">
                <a:solidFill>
                  <a:schemeClr val="tx1">
                    <a:lumMod val="85000"/>
                    <a:lumOff val="15000"/>
                  </a:schemeClr>
                </a:solidFill>
              </a:rPr>
              <a:t>El efecto Doppler</a:t>
            </a:r>
          </a:p>
          <a:p>
            <a:r>
              <a:rPr lang="es-CO" b="1" dirty="0" smtClean="0">
                <a:solidFill>
                  <a:schemeClr val="tx1">
                    <a:lumMod val="85000"/>
                    <a:lumOff val="15000"/>
                  </a:schemeClr>
                </a:solidFill>
              </a:rPr>
              <a:t>Ondas de choque</a:t>
            </a:r>
            <a:endParaRPr lang="es-CO" b="1" dirty="0">
              <a:solidFill>
                <a:schemeClr val="tx1">
                  <a:lumMod val="85000"/>
                  <a:lumOff val="15000"/>
                </a:schemeClr>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1593" y="2890877"/>
            <a:ext cx="3333750" cy="2847975"/>
          </a:xfrm>
          <a:prstGeom prst="rect">
            <a:avLst/>
          </a:prstGeom>
        </p:spPr>
      </p:pic>
    </p:spTree>
    <p:extLst>
      <p:ext uri="{BB962C8B-B14F-4D97-AF65-F5344CB8AC3E}">
        <p14:creationId xmlns:p14="http://schemas.microsoft.com/office/powerpoint/2010/main" val="3437535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Interferencia de ondas</a:t>
            </a:r>
            <a:endParaRPr lang="es-CO" dirty="0"/>
          </a:p>
        </p:txBody>
      </p:sp>
      <p:sp>
        <p:nvSpPr>
          <p:cNvPr id="3" name="Marcador de contenido 2"/>
          <p:cNvSpPr>
            <a:spLocks noGrp="1"/>
          </p:cNvSpPr>
          <p:nvPr>
            <p:ph sz="half" idx="1"/>
          </p:nvPr>
        </p:nvSpPr>
        <p:spPr>
          <a:xfrm>
            <a:off x="1151368" y="2603500"/>
            <a:ext cx="7378678" cy="3416301"/>
          </a:xfrm>
        </p:spPr>
        <p:txBody>
          <a:bodyPr>
            <a:noAutofit/>
          </a:bodyPr>
          <a:lstStyle/>
          <a:p>
            <a:pPr marL="0" indent="0" algn="just">
              <a:buNone/>
            </a:pPr>
            <a:r>
              <a:rPr lang="es-CO" sz="2300" b="1" dirty="0" smtClean="0"/>
              <a:t>Destructiva</a:t>
            </a:r>
            <a:r>
              <a:rPr lang="es-CO" sz="2300" dirty="0"/>
              <a:t>: es la superposición de ondas en antifase, obteniendo una onda resultante de menor amplitud que las ondas iniciales</a:t>
            </a:r>
            <a:r>
              <a:rPr lang="es-CO" sz="2300" dirty="0" smtClean="0"/>
              <a:t>.</a:t>
            </a:r>
          </a:p>
          <a:p>
            <a:pPr marL="0" indent="0" algn="just">
              <a:buNone/>
            </a:pPr>
            <a:r>
              <a:rPr lang="es-CO" sz="2300" b="1" dirty="0" smtClean="0"/>
              <a:t>Ej:</a:t>
            </a:r>
            <a:r>
              <a:rPr lang="es-CO" sz="2300" dirty="0" smtClean="0"/>
              <a:t> Tenemos en la imagen dos altavoces alimentados por el mismo amplificador, y dos micrófonos P y Q. Uno está equidistante de los altavoces y el otro está más cerca de uno que del otro. Esto provoca que en P la amplitud sea el doble y en Q esta se anula.</a:t>
            </a:r>
            <a:endParaRPr lang="es-CO" sz="2300" dirty="0"/>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25900" y="2603500"/>
            <a:ext cx="2011614" cy="3378200"/>
          </a:xfrm>
        </p:spPr>
      </p:pic>
    </p:spTree>
    <p:extLst>
      <p:ext uri="{BB962C8B-B14F-4D97-AF65-F5344CB8AC3E}">
        <p14:creationId xmlns:p14="http://schemas.microsoft.com/office/powerpoint/2010/main" val="34891607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Pulsos</a:t>
            </a:r>
            <a:endParaRPr lang="es-CO" dirty="0"/>
          </a:p>
        </p:txBody>
      </p:sp>
      <p:sp>
        <p:nvSpPr>
          <p:cNvPr id="3" name="Marcador de contenido 2"/>
          <p:cNvSpPr>
            <a:spLocks noGrp="1"/>
          </p:cNvSpPr>
          <p:nvPr>
            <p:ph sz="half" idx="1"/>
          </p:nvPr>
        </p:nvSpPr>
        <p:spPr>
          <a:xfrm>
            <a:off x="648895" y="2457418"/>
            <a:ext cx="5185873" cy="3638763"/>
          </a:xfrm>
        </p:spPr>
        <p:txBody>
          <a:bodyPr>
            <a:normAutofit lnSpcReduction="10000"/>
          </a:bodyPr>
          <a:lstStyle/>
          <a:p>
            <a:pPr marL="0" indent="0" algn="just">
              <a:buNone/>
            </a:pPr>
            <a:r>
              <a:rPr lang="es-CO" dirty="0"/>
              <a:t>Los pulsos son fluctuaciones de la amplitud producidas por dos ondas sonoras con pequeñas diferencias de </a:t>
            </a:r>
            <a:r>
              <a:rPr lang="es-CO" dirty="0" smtClean="0"/>
              <a:t>frecuencia. </a:t>
            </a:r>
            <a:r>
              <a:rPr lang="es-CO" b="1" dirty="0" smtClean="0"/>
              <a:t>Ej.:</a:t>
            </a:r>
            <a:endParaRPr lang="es-CO" b="1" dirty="0"/>
          </a:p>
          <a:p>
            <a:pPr lvl="1">
              <a:buAutoNum type="alphaLcParenR"/>
            </a:pPr>
            <a:r>
              <a:rPr lang="es-CO" sz="1800" dirty="0" smtClean="0"/>
              <a:t>Ondas de 16Hz (azul) y 18Hz (rosa)</a:t>
            </a:r>
          </a:p>
          <a:p>
            <a:pPr lvl="1">
              <a:buAutoNum type="alphaLcParenR"/>
            </a:pPr>
            <a:r>
              <a:rPr lang="es-CO" sz="1800" dirty="0" smtClean="0"/>
              <a:t>Onda resultante</a:t>
            </a:r>
          </a:p>
          <a:p>
            <a:pPr marL="0" indent="0" algn="just">
              <a:buNone/>
            </a:pPr>
            <a:r>
              <a:rPr lang="es-CO" b="1" dirty="0" smtClean="0"/>
              <a:t>Frecuencia de pulso: </a:t>
            </a:r>
            <a:r>
              <a:rPr lang="es-CO" dirty="0" smtClean="0"/>
              <a:t>Denotada como </a:t>
            </a:r>
            <a:r>
              <a:rPr lang="es-MX" i="1" dirty="0" err="1" smtClean="0"/>
              <a:t>f</a:t>
            </a:r>
            <a:r>
              <a:rPr lang="es-MX" sz="1200" dirty="0" err="1" smtClean="0"/>
              <a:t>pulso</a:t>
            </a:r>
            <a:r>
              <a:rPr lang="es-MX" dirty="0" smtClean="0"/>
              <a:t>, es </a:t>
            </a:r>
            <a:r>
              <a:rPr lang="es-MX" dirty="0"/>
              <a:t>la diferencia entre </a:t>
            </a:r>
            <a:r>
              <a:rPr lang="es-MX" i="1" dirty="0"/>
              <a:t>f</a:t>
            </a:r>
            <a:r>
              <a:rPr lang="es-MX" sz="1200" dirty="0"/>
              <a:t>a</a:t>
            </a:r>
            <a:r>
              <a:rPr lang="es-MX" dirty="0"/>
              <a:t> y </a:t>
            </a:r>
            <a:r>
              <a:rPr lang="es-MX" i="1" dirty="0" err="1"/>
              <a:t>f</a:t>
            </a:r>
            <a:r>
              <a:rPr lang="es-MX" sz="1200" i="1" dirty="0" err="1"/>
              <a:t>b</a:t>
            </a:r>
            <a:r>
              <a:rPr lang="es-MX" dirty="0" smtClean="0"/>
              <a:t>.</a:t>
            </a:r>
          </a:p>
          <a:p>
            <a:pPr marL="0" indent="0" algn="just">
              <a:buNone/>
            </a:pPr>
            <a:endParaRPr lang="es-MX" dirty="0" smtClean="0"/>
          </a:p>
          <a:p>
            <a:pPr marL="0" indent="0" algn="ctr">
              <a:buNone/>
            </a:pPr>
            <a:r>
              <a:rPr lang="es-MX" sz="2400" i="1" dirty="0" err="1"/>
              <a:t>f</a:t>
            </a:r>
            <a:r>
              <a:rPr lang="es-MX" sz="1600" dirty="0" err="1"/>
              <a:t>pulso</a:t>
            </a:r>
            <a:r>
              <a:rPr lang="es-MX" sz="2400" dirty="0"/>
              <a:t> =</a:t>
            </a:r>
            <a:r>
              <a:rPr lang="es-MX" sz="2400" dirty="0" smtClean="0"/>
              <a:t> </a:t>
            </a:r>
            <a:r>
              <a:rPr lang="es-MX" sz="2400" i="1" dirty="0"/>
              <a:t>f</a:t>
            </a:r>
            <a:r>
              <a:rPr lang="es-MX" sz="1600" dirty="0"/>
              <a:t>a</a:t>
            </a:r>
            <a:r>
              <a:rPr lang="es-MX" sz="2400" dirty="0"/>
              <a:t> </a:t>
            </a:r>
            <a:r>
              <a:rPr lang="es-MX" sz="2400" dirty="0" smtClean="0"/>
              <a:t>- </a:t>
            </a:r>
            <a:r>
              <a:rPr lang="es-MX" sz="2400" i="1" dirty="0" err="1"/>
              <a:t>f</a:t>
            </a:r>
            <a:r>
              <a:rPr lang="es-MX" sz="1600" i="1" dirty="0" err="1"/>
              <a:t>b</a:t>
            </a:r>
            <a:r>
              <a:rPr lang="es-MX" sz="2400" dirty="0" smtClean="0"/>
              <a:t>.</a:t>
            </a:r>
          </a:p>
          <a:p>
            <a:pPr marL="0" indent="0" algn="ctr">
              <a:buNone/>
            </a:pPr>
            <a:r>
              <a:rPr lang="es-MX" sz="2600" i="1" dirty="0" err="1" smtClean="0"/>
              <a:t>f</a:t>
            </a:r>
            <a:r>
              <a:rPr lang="es-MX" sz="1700" dirty="0" err="1" smtClean="0"/>
              <a:t>pulso</a:t>
            </a:r>
            <a:r>
              <a:rPr lang="es-MX" sz="1700" dirty="0" smtClean="0"/>
              <a:t>= 18Hz – 16Hz = 2Hz</a:t>
            </a:r>
            <a:endParaRPr lang="es-MX" sz="1700" dirty="0"/>
          </a:p>
          <a:p>
            <a:pPr marL="0" indent="0" algn="just">
              <a:buNone/>
            </a:pPr>
            <a:endParaRPr lang="es-CO" dirty="0"/>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08713" y="2703250"/>
            <a:ext cx="4824412" cy="3178700"/>
          </a:xfrm>
        </p:spPr>
      </p:pic>
    </p:spTree>
    <p:extLst>
      <p:ext uri="{BB962C8B-B14F-4D97-AF65-F5344CB8AC3E}">
        <p14:creationId xmlns:p14="http://schemas.microsoft.com/office/powerpoint/2010/main" val="41113457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Efecto Doppler</a:t>
            </a:r>
            <a:endParaRPr lang="es-CO" dirty="0"/>
          </a:p>
        </p:txBody>
      </p:sp>
      <p:sp>
        <p:nvSpPr>
          <p:cNvPr id="3" name="Marcador de contenido 2"/>
          <p:cNvSpPr>
            <a:spLocks noGrp="1"/>
          </p:cNvSpPr>
          <p:nvPr>
            <p:ph sz="half" idx="1"/>
          </p:nvPr>
        </p:nvSpPr>
        <p:spPr>
          <a:xfrm>
            <a:off x="945946" y="2603500"/>
            <a:ext cx="4825158" cy="3405414"/>
          </a:xfrm>
        </p:spPr>
        <p:txBody>
          <a:bodyPr>
            <a:normAutofit/>
          </a:bodyPr>
          <a:lstStyle/>
          <a:p>
            <a:pPr marL="0" indent="0" algn="just">
              <a:buNone/>
            </a:pPr>
            <a:r>
              <a:rPr lang="es-MX" sz="2000" dirty="0" smtClean="0"/>
              <a:t>Es el cambio </a:t>
            </a:r>
            <a:r>
              <a:rPr lang="es-MX" sz="2000" dirty="0"/>
              <a:t>de frecuencia que se da cuando hay </a:t>
            </a:r>
            <a:r>
              <a:rPr lang="es-MX" sz="2000" dirty="0" smtClean="0"/>
              <a:t>movimiento de </a:t>
            </a:r>
            <a:r>
              <a:rPr lang="es-MX" sz="2000" dirty="0"/>
              <a:t>la fuente de sonido, de un receptor o de ambos, </a:t>
            </a:r>
            <a:r>
              <a:rPr lang="es-MX" sz="2000" dirty="0" smtClean="0"/>
              <a:t>relativo al </a:t>
            </a:r>
            <a:r>
              <a:rPr lang="es-MX" sz="2000" dirty="0"/>
              <a:t>medio. Las frecuencias en la fuente y el receptor </a:t>
            </a:r>
            <a:r>
              <a:rPr lang="es-MX" sz="2000" i="1" dirty="0" err="1" smtClean="0"/>
              <a:t>f</a:t>
            </a:r>
            <a:r>
              <a:rPr lang="es-MX" sz="1400" i="1" dirty="0" err="1" smtClean="0"/>
              <a:t>F</a:t>
            </a:r>
            <a:r>
              <a:rPr lang="es-MX" sz="2000" dirty="0" smtClean="0"/>
              <a:t> </a:t>
            </a:r>
            <a:r>
              <a:rPr lang="es-MX" sz="2000" dirty="0"/>
              <a:t>y </a:t>
            </a:r>
            <a:r>
              <a:rPr lang="es-MX" sz="2000" i="1" dirty="0" err="1" smtClean="0"/>
              <a:t>f</a:t>
            </a:r>
            <a:r>
              <a:rPr lang="es-MX" sz="1400" dirty="0" err="1"/>
              <a:t>R</a:t>
            </a:r>
            <a:r>
              <a:rPr lang="es-MX" sz="2000" dirty="0" smtClean="0"/>
              <a:t> tienen </a:t>
            </a:r>
            <a:r>
              <a:rPr lang="es-MX" sz="2000" dirty="0"/>
              <a:t>una relación con las velocidades de la fuente y </a:t>
            </a:r>
            <a:r>
              <a:rPr lang="es-MX" sz="2000" dirty="0" smtClean="0"/>
              <a:t>el receptor </a:t>
            </a:r>
            <a:r>
              <a:rPr lang="es-MX" sz="2000" i="1" dirty="0" err="1" smtClean="0"/>
              <a:t>v</a:t>
            </a:r>
            <a:r>
              <a:rPr lang="es-MX" sz="1400" dirty="0" err="1" smtClean="0"/>
              <a:t>F</a:t>
            </a:r>
            <a:r>
              <a:rPr lang="es-MX" sz="2000" dirty="0" smtClean="0"/>
              <a:t> </a:t>
            </a:r>
            <a:r>
              <a:rPr lang="es-MX" sz="2000" dirty="0"/>
              <a:t>y </a:t>
            </a:r>
            <a:r>
              <a:rPr lang="es-MX" sz="2000" i="1" dirty="0" err="1" smtClean="0"/>
              <a:t>v</a:t>
            </a:r>
            <a:r>
              <a:rPr lang="es-MX" sz="1400" dirty="0" err="1"/>
              <a:t>R</a:t>
            </a:r>
            <a:r>
              <a:rPr lang="es-MX" sz="2000" dirty="0" smtClean="0"/>
              <a:t> </a:t>
            </a:r>
            <a:r>
              <a:rPr lang="es-MX" sz="2000" dirty="0"/>
              <a:t>relativas al medio, y con la rapidez </a:t>
            </a:r>
            <a:r>
              <a:rPr lang="es-MX" sz="2000" dirty="0" smtClean="0"/>
              <a:t>del sonido </a:t>
            </a:r>
            <a:r>
              <a:rPr lang="es-MX" sz="2000" i="1" dirty="0"/>
              <a:t>v </a:t>
            </a:r>
            <a:r>
              <a:rPr lang="es-MX" sz="2000" dirty="0"/>
              <a:t>respecto del medio</a:t>
            </a:r>
            <a:r>
              <a:rPr lang="es-MX" sz="2000" i="1" dirty="0"/>
              <a:t>.</a:t>
            </a:r>
            <a:endParaRPr lang="es-CO" sz="2000" dirty="0"/>
          </a:p>
        </p:txBody>
      </p:sp>
      <p:pic>
        <p:nvPicPr>
          <p:cNvPr id="5" name="Marcador de contenido 4"/>
          <p:cNvPicPr>
            <a:picLocks noGrp="1" noChangeAspect="1"/>
          </p:cNvPicPr>
          <p:nvPr>
            <p:ph sz="half" idx="2"/>
          </p:nvPr>
        </p:nvPicPr>
        <p:blipFill>
          <a:blip r:embed="rId2"/>
          <a:stretch>
            <a:fillRect/>
          </a:stretch>
        </p:blipFill>
        <p:spPr>
          <a:xfrm>
            <a:off x="6239669" y="3101975"/>
            <a:ext cx="4762500" cy="2381250"/>
          </a:xfrm>
          <a:prstGeom prst="rect">
            <a:avLst/>
          </a:prstGeom>
        </p:spPr>
      </p:pic>
    </p:spTree>
    <p:extLst>
      <p:ext uri="{BB962C8B-B14F-4D97-AF65-F5344CB8AC3E}">
        <p14:creationId xmlns:p14="http://schemas.microsoft.com/office/powerpoint/2010/main" val="8240113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fecto Doppler - Doppler Effect">
            <a:hlinkClick r:id="" action="ppaction://media"/>
          </p:cNvPr>
          <p:cNvPicPr>
            <a:picLocks noChangeAspect="1"/>
          </p:cNvPicPr>
          <p:nvPr>
            <a:videoFile r:link="rId1"/>
            <p:extLst>
              <p:ext uri="{DAA4B4D4-6D71-4841-9C94-3DE7FCFB9230}">
                <p14:media xmlns:p14="http://schemas.microsoft.com/office/powerpoint/2010/main" r:embed="rId2">
                  <p14:trim end="193609.4222"/>
                </p14:media>
              </p:ext>
            </p:extLst>
          </p:nvPr>
        </p:nvPicPr>
        <p:blipFill>
          <a:blip r:embed="rId4"/>
          <a:stretch>
            <a:fillRect/>
          </a:stretch>
        </p:blipFill>
        <p:spPr>
          <a:xfrm>
            <a:off x="1789611" y="1010738"/>
            <a:ext cx="8560525" cy="4815295"/>
          </a:xfrm>
          <a:prstGeom prst="rect">
            <a:avLst/>
          </a:prstGeom>
        </p:spPr>
      </p:pic>
    </p:spTree>
    <p:extLst>
      <p:ext uri="{BB962C8B-B14F-4D97-AF65-F5344CB8AC3E}">
        <p14:creationId xmlns:p14="http://schemas.microsoft.com/office/powerpoint/2010/main" val="104131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Ondas de choque</a:t>
            </a:r>
            <a:endParaRPr lang="es-CO" dirty="0"/>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154954" y="2603500"/>
                <a:ext cx="3978749" cy="3416301"/>
              </a:xfrm>
            </p:spPr>
            <p:txBody>
              <a:bodyPr>
                <a:normAutofit fontScale="92500" lnSpcReduction="20000"/>
              </a:bodyPr>
              <a:lstStyle/>
              <a:p>
                <a:pPr marL="0" indent="0" algn="just">
                  <a:buNone/>
                </a:pPr>
                <a:r>
                  <a:rPr lang="es-MX" dirty="0" smtClean="0"/>
                  <a:t>Una fuente de sonido que se mueve con </a:t>
                </a:r>
                <a:r>
                  <a:rPr lang="es-MX" dirty="0"/>
                  <a:t>rapidez </a:t>
                </a:r>
                <a:r>
                  <a:rPr lang="es-MX" i="1" dirty="0" err="1"/>
                  <a:t>v</a:t>
                </a:r>
                <a:r>
                  <a:rPr lang="es-MX" sz="1200" dirty="0" err="1"/>
                  <a:t>S</a:t>
                </a:r>
                <a:r>
                  <a:rPr lang="es-MX" dirty="0"/>
                  <a:t> mayor que la del sonido </a:t>
                </a:r>
                <a:r>
                  <a:rPr lang="es-MX" i="1" dirty="0"/>
                  <a:t>v </a:t>
                </a:r>
                <a:r>
                  <a:rPr lang="es-MX" dirty="0"/>
                  <a:t>crea una </a:t>
                </a:r>
                <a:r>
                  <a:rPr lang="es-MX" dirty="0" smtClean="0"/>
                  <a:t>onda de </a:t>
                </a:r>
                <a:r>
                  <a:rPr lang="es-MX" dirty="0"/>
                  <a:t>choque. El frente de onda es un cono con ángulo </a:t>
                </a:r>
                <a:r>
                  <a:rPr lang="es-MX" dirty="0">
                    <a:sym typeface="Symbol" panose="05050102010706020507" pitchFamily="18" charset="2"/>
                  </a:rPr>
                  <a:t></a:t>
                </a:r>
                <a:r>
                  <a:rPr lang="es-MX" dirty="0" smtClean="0"/>
                  <a:t>.</a:t>
                </a:r>
              </a:p>
              <a:p>
                <a:pPr marL="0" indent="0" algn="just">
                  <a:buNone/>
                </a:pPr>
                <a:endParaRPr lang="es-MX" dirty="0"/>
              </a:p>
              <a:p>
                <a:pPr marL="0" indent="0" algn="just">
                  <a:buNone/>
                </a:pPr>
                <a:endParaRPr lang="es-MX" dirty="0" smtClean="0"/>
              </a:p>
              <a:p>
                <a:pPr marL="0" indent="0" algn="just">
                  <a:buNone/>
                </a:pPr>
                <a:r>
                  <a:rPr lang="es-MX" dirty="0" smtClean="0"/>
                  <a:t>La </a:t>
                </a:r>
                <a:r>
                  <a:rPr lang="es-MX" dirty="0"/>
                  <a:t>relación </a:t>
                </a:r>
                <a:r>
                  <a:rPr lang="es-MX" i="1" dirty="0" err="1" smtClean="0"/>
                  <a:t>v</a:t>
                </a:r>
                <a:r>
                  <a:rPr lang="es-MX" sz="1300" dirty="0" err="1" smtClean="0"/>
                  <a:t>S</a:t>
                </a:r>
                <a:r>
                  <a:rPr lang="es-MX" sz="1300" dirty="0" smtClean="0"/>
                  <a:t>/</a:t>
                </a:r>
                <a:r>
                  <a:rPr lang="es-MX" i="1" dirty="0" smtClean="0"/>
                  <a:t>v </a:t>
                </a:r>
                <a:r>
                  <a:rPr lang="es-MX" dirty="0"/>
                  <a:t>se llama </a:t>
                </a:r>
                <a:r>
                  <a:rPr lang="es-MX" b="1" dirty="0"/>
                  <a:t>número de Mach</a:t>
                </a:r>
                <a:r>
                  <a:rPr lang="es-MX" dirty="0"/>
                  <a:t>; es </a:t>
                </a:r>
                <a:r>
                  <a:rPr lang="es-MX" dirty="0" smtClean="0"/>
                  <a:t>mayor que </a:t>
                </a:r>
                <a:r>
                  <a:rPr lang="es-MX" dirty="0"/>
                  <a:t>1 para todas las rapideces supersónicas, y </a:t>
                </a:r>
                <a:r>
                  <a:rPr lang="es-MX" dirty="0" err="1"/>
                  <a:t>sen</a:t>
                </a:r>
                <a:r>
                  <a:rPr lang="es-MX" dirty="0"/>
                  <a:t> </a:t>
                </a:r>
                <a:r>
                  <a:rPr lang="es-MX" dirty="0" smtClean="0">
                    <a:sym typeface="Symbol" panose="05050102010706020507" pitchFamily="18" charset="2"/>
                  </a:rPr>
                  <a:t></a:t>
                </a:r>
                <a:r>
                  <a:rPr lang="es-MX" dirty="0" smtClean="0"/>
                  <a:t> es </a:t>
                </a:r>
                <a:r>
                  <a:rPr lang="es-MX" dirty="0"/>
                  <a:t>su recíproco</a:t>
                </a:r>
                <a:r>
                  <a:rPr lang="es-MX" dirty="0" smtClean="0"/>
                  <a:t>.</a:t>
                </a:r>
                <a:endParaRPr lang="es-CO" i="1" dirty="0" smtClean="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s-MX" i="1" dirty="0" smtClean="0">
                          <a:solidFill>
                            <a:schemeClr val="tx1"/>
                          </a:solidFill>
                          <a:latin typeface="Cambria Math" panose="02040503050406030204" pitchFamily="18" charset="0"/>
                        </a:rPr>
                        <m:t>𝛼</m:t>
                      </m:r>
                      <m:r>
                        <a:rPr lang="es-MX" i="0" dirty="0" smtClean="0">
                          <a:solidFill>
                            <a:schemeClr val="tx1"/>
                          </a:solidFill>
                          <a:latin typeface="Cambria Math" panose="02040503050406030204" pitchFamily="18" charset="0"/>
                        </a:rPr>
                        <m:t>=</m:t>
                      </m:r>
                      <m:func>
                        <m:funcPr>
                          <m:ctrlPr>
                            <a:rPr lang="es-MX" i="1" dirty="0" smtClean="0">
                              <a:solidFill>
                                <a:schemeClr val="tx1"/>
                              </a:solidFill>
                              <a:latin typeface="Cambria Math" panose="02040503050406030204" pitchFamily="18" charset="0"/>
                            </a:rPr>
                          </m:ctrlPr>
                        </m:funcPr>
                        <m:fName>
                          <m:sSup>
                            <m:sSupPr>
                              <m:ctrlPr>
                                <a:rPr lang="es-MX" i="1" dirty="0" smtClean="0">
                                  <a:solidFill>
                                    <a:schemeClr val="tx1"/>
                                  </a:solidFill>
                                  <a:latin typeface="Cambria Math" panose="02040503050406030204" pitchFamily="18" charset="0"/>
                                </a:rPr>
                              </m:ctrlPr>
                            </m:sSupPr>
                            <m:e>
                              <m:r>
                                <m:rPr>
                                  <m:sty m:val="p"/>
                                </m:rPr>
                                <a:rPr lang="es-MX" i="0" dirty="0" smtClean="0">
                                  <a:solidFill>
                                    <a:schemeClr val="tx1"/>
                                  </a:solidFill>
                                  <a:latin typeface="Cambria Math" panose="02040503050406030204" pitchFamily="18" charset="0"/>
                                </a:rPr>
                                <m:t>sin</m:t>
                              </m:r>
                            </m:e>
                            <m:sup>
                              <m:r>
                                <a:rPr lang="es-CO" b="0" i="0" dirty="0" smtClean="0">
                                  <a:solidFill>
                                    <a:schemeClr val="tx1"/>
                                  </a:solidFill>
                                  <a:latin typeface="Cambria Math" panose="02040503050406030204" pitchFamily="18" charset="0"/>
                                </a:rPr>
                                <m:t>−</m:t>
                              </m:r>
                              <m:r>
                                <a:rPr lang="es-MX" i="0" dirty="0" smtClean="0">
                                  <a:solidFill>
                                    <a:schemeClr val="tx1"/>
                                  </a:solidFill>
                                  <a:latin typeface="Cambria Math" panose="02040503050406030204" pitchFamily="18" charset="0"/>
                                </a:rPr>
                                <m:t>1</m:t>
                              </m:r>
                            </m:sup>
                          </m:sSup>
                        </m:fName>
                        <m:e>
                          <m:d>
                            <m:dPr>
                              <m:ctrlPr>
                                <a:rPr lang="es-MX" i="1" dirty="0" smtClean="0">
                                  <a:solidFill>
                                    <a:schemeClr val="tx1"/>
                                  </a:solidFill>
                                  <a:latin typeface="Cambria Math" panose="02040503050406030204" pitchFamily="18" charset="0"/>
                                </a:rPr>
                              </m:ctrlPr>
                            </m:dPr>
                            <m:e>
                              <m:f>
                                <m:fPr>
                                  <m:ctrlPr>
                                    <a:rPr lang="es-MX" i="1" dirty="0" smtClean="0">
                                      <a:solidFill>
                                        <a:schemeClr val="tx1"/>
                                      </a:solidFill>
                                      <a:latin typeface="Cambria Math" panose="02040503050406030204" pitchFamily="18" charset="0"/>
                                    </a:rPr>
                                  </m:ctrlPr>
                                </m:fPr>
                                <m:num>
                                  <m:r>
                                    <a:rPr lang="es-MX" i="1" dirty="0" smtClean="0">
                                      <a:solidFill>
                                        <a:schemeClr val="tx1"/>
                                      </a:solidFill>
                                      <a:latin typeface="Cambria Math" panose="02040503050406030204" pitchFamily="18" charset="0"/>
                                    </a:rPr>
                                    <m:t>𝑣</m:t>
                                  </m:r>
                                </m:num>
                                <m:den>
                                  <m:sSub>
                                    <m:sSubPr>
                                      <m:ctrlPr>
                                        <a:rPr lang="es-MX" i="1" dirty="0" smtClean="0">
                                          <a:solidFill>
                                            <a:schemeClr val="tx1"/>
                                          </a:solidFill>
                                          <a:latin typeface="Cambria Math" panose="02040503050406030204" pitchFamily="18" charset="0"/>
                                        </a:rPr>
                                      </m:ctrlPr>
                                    </m:sSubPr>
                                    <m:e>
                                      <m:r>
                                        <a:rPr lang="es-MX" i="1" dirty="0" smtClean="0">
                                          <a:solidFill>
                                            <a:schemeClr val="tx1"/>
                                          </a:solidFill>
                                          <a:latin typeface="Cambria Math" panose="02040503050406030204" pitchFamily="18" charset="0"/>
                                        </a:rPr>
                                        <m:t>𝑣</m:t>
                                      </m:r>
                                    </m:e>
                                    <m:sub>
                                      <m:r>
                                        <m:rPr>
                                          <m:sty m:val="p"/>
                                        </m:rPr>
                                        <a:rPr lang="es-CO" b="0" i="0" dirty="0" smtClean="0">
                                          <a:solidFill>
                                            <a:schemeClr val="tx1"/>
                                          </a:solidFill>
                                          <a:latin typeface="Cambria Math" panose="02040503050406030204" pitchFamily="18" charset="0"/>
                                        </a:rPr>
                                        <m:t>S</m:t>
                                      </m:r>
                                    </m:sub>
                                  </m:sSub>
                                </m:den>
                              </m:f>
                            </m:e>
                          </m:d>
                        </m:e>
                      </m:func>
                    </m:oMath>
                  </m:oMathPara>
                </a14:m>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154954" y="2603500"/>
                <a:ext cx="3978749" cy="3416301"/>
              </a:xfrm>
              <a:blipFill>
                <a:blip r:embed="rId2"/>
                <a:stretch>
                  <a:fillRect l="-919" t="-1961" r="-1072"/>
                </a:stretch>
              </a:blipFill>
            </p:spPr>
            <p:txBody>
              <a:bodyPr/>
              <a:lstStyle/>
              <a:p>
                <a:r>
                  <a:rPr lang="es-CO">
                    <a:noFill/>
                  </a:rPr>
                  <a:t> </a:t>
                </a:r>
              </a:p>
            </p:txBody>
          </p:sp>
        </mc:Fallback>
      </mc:AlternateContent>
      <p:pic>
        <p:nvPicPr>
          <p:cNvPr id="5" name="Marcador de contenido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60123" y="2919993"/>
            <a:ext cx="5373002" cy="3099808"/>
          </a:xfrm>
        </p:spPr>
      </p:pic>
      <mc:AlternateContent xmlns:mc="http://schemas.openxmlformats.org/markup-compatibility/2006" xmlns:a14="http://schemas.microsoft.com/office/drawing/2010/main">
        <mc:Choice Requires="a14">
          <p:sp>
            <p:nvSpPr>
              <p:cNvPr id="4" name="CuadroTexto 3"/>
              <p:cNvSpPr txBox="1"/>
              <p:nvPr/>
            </p:nvSpPr>
            <p:spPr>
              <a:xfrm>
                <a:off x="2267165" y="3764513"/>
                <a:ext cx="1754326" cy="547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CO" i="1" smtClean="0">
                              <a:latin typeface="Cambria Math" panose="02040503050406030204" pitchFamily="18" charset="0"/>
                            </a:rPr>
                          </m:ctrlPr>
                        </m:funcPr>
                        <m:fName>
                          <m:r>
                            <m:rPr>
                              <m:sty m:val="p"/>
                            </m:rPr>
                            <a:rPr lang="es-CO">
                              <a:latin typeface="Cambria Math" panose="02040503050406030204" pitchFamily="18" charset="0"/>
                            </a:rPr>
                            <m:t>sin</m:t>
                          </m:r>
                        </m:fName>
                        <m:e>
                          <m:r>
                            <a:rPr lang="es-CO" i="1">
                              <a:latin typeface="Cambria Math" panose="02040503050406030204" pitchFamily="18" charset="0"/>
                            </a:rPr>
                            <m:t>𝛼</m:t>
                          </m:r>
                        </m:e>
                      </m:func>
                      <m:r>
                        <a:rPr lang="es-CO" i="0">
                          <a:latin typeface="Cambria Math" panose="02040503050406030204" pitchFamily="18" charset="0"/>
                        </a:rPr>
                        <m:t>=</m:t>
                      </m:r>
                      <m:f>
                        <m:fPr>
                          <m:ctrlPr>
                            <a:rPr lang="es-CO" i="1">
                              <a:latin typeface="Cambria Math" panose="02040503050406030204" pitchFamily="18" charset="0"/>
                            </a:rPr>
                          </m:ctrlPr>
                        </m:fPr>
                        <m:num>
                          <m:r>
                            <a:rPr lang="es-CO" i="1">
                              <a:latin typeface="Cambria Math" panose="02040503050406030204" pitchFamily="18" charset="0"/>
                            </a:rPr>
                            <m:t>𝑣𝑡</m:t>
                          </m:r>
                        </m:num>
                        <m:den>
                          <m:sSub>
                            <m:sSubPr>
                              <m:ctrlPr>
                                <a:rPr lang="es-CO" i="1">
                                  <a:latin typeface="Cambria Math" panose="02040503050406030204" pitchFamily="18" charset="0"/>
                                </a:rPr>
                              </m:ctrlPr>
                            </m:sSubPr>
                            <m:e>
                              <m:r>
                                <a:rPr lang="es-CO" i="1">
                                  <a:latin typeface="Cambria Math" panose="02040503050406030204" pitchFamily="18" charset="0"/>
                                </a:rPr>
                                <m:t>𝑣</m:t>
                              </m:r>
                            </m:e>
                            <m:sub>
                              <m:r>
                                <m:rPr>
                                  <m:sty m:val="p"/>
                                </m:rPr>
                                <a:rPr lang="es-CO" b="0" i="0" smtClean="0">
                                  <a:latin typeface="Cambria Math" panose="02040503050406030204" pitchFamily="18" charset="0"/>
                                </a:rPr>
                                <m:t>S</m:t>
                              </m:r>
                            </m:sub>
                          </m:sSub>
                          <m:r>
                            <a:rPr lang="es-CO" i="1">
                              <a:latin typeface="Cambria Math" panose="02040503050406030204" pitchFamily="18" charset="0"/>
                            </a:rPr>
                            <m:t>𝑡</m:t>
                          </m:r>
                        </m:den>
                      </m:f>
                      <m:r>
                        <a:rPr lang="es-CO" i="0">
                          <a:latin typeface="Cambria Math" panose="02040503050406030204" pitchFamily="18" charset="0"/>
                        </a:rPr>
                        <m:t>=</m:t>
                      </m:r>
                      <m:f>
                        <m:fPr>
                          <m:ctrlPr>
                            <a:rPr lang="es-CO" i="1">
                              <a:latin typeface="Cambria Math" panose="02040503050406030204" pitchFamily="18" charset="0"/>
                            </a:rPr>
                          </m:ctrlPr>
                        </m:fPr>
                        <m:num>
                          <m:r>
                            <a:rPr lang="es-CO" i="1">
                              <a:latin typeface="Cambria Math" panose="02040503050406030204" pitchFamily="18" charset="0"/>
                            </a:rPr>
                            <m:t>𝑣</m:t>
                          </m:r>
                        </m:num>
                        <m:den>
                          <m:sSub>
                            <m:sSubPr>
                              <m:ctrlPr>
                                <a:rPr lang="es-CO" i="1">
                                  <a:latin typeface="Cambria Math" panose="02040503050406030204" pitchFamily="18" charset="0"/>
                                </a:rPr>
                              </m:ctrlPr>
                            </m:sSubPr>
                            <m:e>
                              <m:r>
                                <a:rPr lang="es-CO" i="1">
                                  <a:latin typeface="Cambria Math" panose="02040503050406030204" pitchFamily="18" charset="0"/>
                                </a:rPr>
                                <m:t>𝑣</m:t>
                              </m:r>
                            </m:e>
                            <m:sub>
                              <m:r>
                                <m:rPr>
                                  <m:sty m:val="p"/>
                                </m:rPr>
                                <a:rPr lang="es-CO" b="0" i="0" smtClean="0">
                                  <a:latin typeface="Cambria Math" panose="02040503050406030204" pitchFamily="18" charset="0"/>
                                </a:rPr>
                                <m:t>S</m:t>
                              </m:r>
                            </m:sub>
                          </m:sSub>
                        </m:den>
                      </m:f>
                    </m:oMath>
                  </m:oMathPara>
                </a14:m>
                <a:endParaRPr lang="es-CO" dirty="0"/>
              </a:p>
            </p:txBody>
          </p:sp>
        </mc:Choice>
        <mc:Fallback xmlns="">
          <p:sp>
            <p:nvSpPr>
              <p:cNvPr id="4" name="CuadroTexto 3"/>
              <p:cNvSpPr txBox="1">
                <a:spLocks noRot="1" noChangeAspect="1" noMove="1" noResize="1" noEditPoints="1" noAdjustHandles="1" noChangeArrowheads="1" noChangeShapeType="1" noTextEdit="1"/>
              </p:cNvSpPr>
              <p:nvPr/>
            </p:nvSpPr>
            <p:spPr>
              <a:xfrm>
                <a:off x="2267165" y="3764513"/>
                <a:ext cx="1754326" cy="547137"/>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2122276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Ondas de choque</a:t>
            </a:r>
            <a:endParaRPr lang="es-CO" dirty="0"/>
          </a:p>
        </p:txBody>
      </p:sp>
      <p:pic>
        <p:nvPicPr>
          <p:cNvPr id="5" name="Marcador de contenido 4">
            <a:hlinkClick r:id="rId2" action="ppaction://hlinksldjump"/>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74496" y="2654068"/>
            <a:ext cx="4182059" cy="3315163"/>
          </a:xfrm>
        </p:spPr>
      </p:pic>
      <p:sp>
        <p:nvSpPr>
          <p:cNvPr id="4" name="Marcador de contenido 3"/>
          <p:cNvSpPr>
            <a:spLocks noGrp="1"/>
          </p:cNvSpPr>
          <p:nvPr>
            <p:ph sz="half" idx="2"/>
          </p:nvPr>
        </p:nvSpPr>
        <p:spPr/>
        <p:txBody>
          <a:bodyPr>
            <a:normAutofit lnSpcReduction="10000"/>
          </a:bodyPr>
          <a:lstStyle/>
          <a:p>
            <a:pPr marL="0" indent="0" algn="just">
              <a:buNone/>
            </a:pPr>
            <a:r>
              <a:rPr lang="es-MX" dirty="0"/>
              <a:t>La situación real es tridimensional; la onda de choque forma un </a:t>
            </a:r>
            <a:r>
              <a:rPr lang="es-MX" i="1" dirty="0"/>
              <a:t>cono </a:t>
            </a:r>
            <a:r>
              <a:rPr lang="es-MX" dirty="0"/>
              <a:t>alrededor </a:t>
            </a:r>
            <a:r>
              <a:rPr lang="es-MX" dirty="0" smtClean="0"/>
              <a:t>de la </a:t>
            </a:r>
            <a:r>
              <a:rPr lang="es-MX" dirty="0"/>
              <a:t>dirección de movimiento de la fuente. Si ésta (digamos, un avión supersónico o </a:t>
            </a:r>
            <a:r>
              <a:rPr lang="es-MX" dirty="0" smtClean="0"/>
              <a:t>la bala </a:t>
            </a:r>
            <a:r>
              <a:rPr lang="es-MX" dirty="0"/>
              <a:t>de un rifle) se mueve con velocidad constante, el ángulo a es constante, y el </a:t>
            </a:r>
            <a:r>
              <a:rPr lang="es-MX" dirty="0" smtClean="0"/>
              <a:t>cono de </a:t>
            </a:r>
            <a:r>
              <a:rPr lang="es-MX" dirty="0"/>
              <a:t>la onda de choque se mueve junto con la fuente. Es la llegada de esta onda </a:t>
            </a:r>
            <a:r>
              <a:rPr lang="es-MX" dirty="0" smtClean="0"/>
              <a:t>de choque </a:t>
            </a:r>
            <a:r>
              <a:rPr lang="es-MX" dirty="0"/>
              <a:t>lo que causa el estampido sónico que oímos después de que pasó un </a:t>
            </a:r>
            <a:r>
              <a:rPr lang="es-MX" dirty="0" smtClean="0"/>
              <a:t>avión </a:t>
            </a:r>
            <a:r>
              <a:rPr lang="es-CO" dirty="0" smtClean="0"/>
              <a:t>supersónico</a:t>
            </a:r>
            <a:r>
              <a:rPr lang="es-CO" dirty="0"/>
              <a:t>.</a:t>
            </a:r>
          </a:p>
        </p:txBody>
      </p:sp>
    </p:spTree>
    <p:extLst>
      <p:ext uri="{BB962C8B-B14F-4D97-AF65-F5344CB8AC3E}">
        <p14:creationId xmlns:p14="http://schemas.microsoft.com/office/powerpoint/2010/main" val="18922345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337" y="1276345"/>
            <a:ext cx="5914890" cy="4378784"/>
          </a:xfrm>
          <a:prstGeom prst="rect">
            <a:avLst/>
          </a:prstGeom>
        </p:spPr>
      </p:pic>
    </p:spTree>
    <p:extLst>
      <p:ext uri="{BB962C8B-B14F-4D97-AF65-F5344CB8AC3E}">
        <p14:creationId xmlns:p14="http://schemas.microsoft.com/office/powerpoint/2010/main" val="3058455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Preguntas de inicio</a:t>
            </a:r>
            <a:endParaRPr lang="es-CO" dirty="0"/>
          </a:p>
        </p:txBody>
      </p:sp>
      <p:sp>
        <p:nvSpPr>
          <p:cNvPr id="3" name="Marcador de contenido 2"/>
          <p:cNvSpPr>
            <a:spLocks noGrp="1"/>
          </p:cNvSpPr>
          <p:nvPr>
            <p:ph sz="half" idx="1"/>
          </p:nvPr>
        </p:nvSpPr>
        <p:spPr>
          <a:xfrm>
            <a:off x="810000" y="2444355"/>
            <a:ext cx="6283131" cy="3638763"/>
          </a:xfrm>
        </p:spPr>
        <p:txBody>
          <a:bodyPr>
            <a:normAutofit fontScale="92500" lnSpcReduction="10000"/>
          </a:bodyPr>
          <a:lstStyle/>
          <a:p>
            <a:pPr>
              <a:buFont typeface="Wingdings" panose="05000000000000000000" pitchFamily="2" charset="2"/>
              <a:buChar char="Ø"/>
            </a:pPr>
            <a:r>
              <a:rPr lang="es-CO" sz="3200" b="1" dirty="0"/>
              <a:t>¿</a:t>
            </a:r>
            <a:r>
              <a:rPr lang="es-CO" sz="3200" b="1" dirty="0" smtClean="0"/>
              <a:t>Qué es una onda sonora?</a:t>
            </a:r>
          </a:p>
          <a:p>
            <a:pPr>
              <a:buFont typeface="Wingdings" panose="05000000000000000000" pitchFamily="2" charset="2"/>
              <a:buChar char="Ø"/>
            </a:pPr>
            <a:r>
              <a:rPr lang="es-CO" sz="3200" b="1" dirty="0" smtClean="0"/>
              <a:t>¿Qué es una onda sonora estacionaria?</a:t>
            </a:r>
          </a:p>
          <a:p>
            <a:pPr>
              <a:buFont typeface="Wingdings" panose="05000000000000000000" pitchFamily="2" charset="2"/>
              <a:buChar char="Ø"/>
            </a:pPr>
            <a:r>
              <a:rPr lang="es-CO" sz="3200" b="1" dirty="0" smtClean="0"/>
              <a:t>¿Qué es una interferencia de ondas?</a:t>
            </a:r>
          </a:p>
          <a:p>
            <a:pPr>
              <a:buFont typeface="Wingdings" panose="05000000000000000000" pitchFamily="2" charset="2"/>
              <a:buChar char="Ø"/>
            </a:pPr>
            <a:r>
              <a:rPr lang="es-CO" sz="3200" b="1" dirty="0" smtClean="0"/>
              <a:t>¿Qué es el pulso?</a:t>
            </a:r>
          </a:p>
          <a:p>
            <a:pPr>
              <a:buFont typeface="Wingdings" panose="05000000000000000000" pitchFamily="2" charset="2"/>
              <a:buChar char="Ø"/>
            </a:pPr>
            <a:r>
              <a:rPr lang="es-CO" sz="3200" b="1" dirty="0" smtClean="0"/>
              <a:t>¿Qué es el efecto Doppler?</a:t>
            </a:r>
            <a:endParaRPr lang="es-CO" sz="3200" b="1" dirty="0"/>
          </a:p>
        </p:txBody>
      </p:sp>
      <p:pic>
        <p:nvPicPr>
          <p:cNvPr id="4" name="Imagen 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971" y="3065145"/>
            <a:ext cx="3657600" cy="2190750"/>
          </a:xfrm>
          <a:prstGeom prst="rect">
            <a:avLst/>
          </a:prstGeom>
        </p:spPr>
      </p:pic>
    </p:spTree>
    <p:extLst>
      <p:ext uri="{BB962C8B-B14F-4D97-AF65-F5344CB8AC3E}">
        <p14:creationId xmlns:p14="http://schemas.microsoft.com/office/powerpoint/2010/main" val="3756931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Ondas sonoras</a:t>
            </a:r>
            <a:endParaRPr lang="es-CO" dirty="0"/>
          </a:p>
        </p:txBody>
      </p:sp>
      <p:sp>
        <p:nvSpPr>
          <p:cNvPr id="3" name="Marcador de contenido 2"/>
          <p:cNvSpPr>
            <a:spLocks noGrp="1"/>
          </p:cNvSpPr>
          <p:nvPr>
            <p:ph sz="half" idx="1"/>
          </p:nvPr>
        </p:nvSpPr>
        <p:spPr/>
        <p:txBody>
          <a:bodyPr>
            <a:normAutofit/>
          </a:bodyPr>
          <a:lstStyle/>
          <a:p>
            <a:pPr marL="0" indent="0" algn="just">
              <a:buNone/>
            </a:pPr>
            <a:r>
              <a:rPr lang="es-CO" dirty="0"/>
              <a:t>La definición más general del sonido es </a:t>
            </a:r>
            <a:r>
              <a:rPr lang="es-CO" dirty="0" smtClean="0"/>
              <a:t>una onda </a:t>
            </a:r>
            <a:r>
              <a:rPr lang="es-CO" dirty="0"/>
              <a:t>longitudinal en un medio. Lo que más nos interesa en este capítulo son las ondas sonoras en aire; aunque el sonido puede viajar por cualquier gas, líquido o sólido.</a:t>
            </a:r>
          </a:p>
          <a:p>
            <a:pPr marL="0" indent="0" algn="just">
              <a:buNone/>
            </a:pPr>
            <a:r>
              <a:rPr lang="es-CO" dirty="0"/>
              <a:t>Las ondas sonoras suelen dispersarse en todas direcciones a partir de la fuente sonido, con una amplitud que depende de la dirección y la distancia a la fuente</a:t>
            </a:r>
            <a:r>
              <a:rPr lang="es-CO" dirty="0" smtClean="0"/>
              <a:t>.</a:t>
            </a:r>
            <a:endParaRPr lang="es-CO" dirty="0"/>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99588" y="2416630"/>
            <a:ext cx="2731795" cy="3958044"/>
          </a:xfrm>
        </p:spPr>
      </p:pic>
      <p:sp>
        <p:nvSpPr>
          <p:cNvPr id="6" name="CuadroTexto 5"/>
          <p:cNvSpPr txBox="1"/>
          <p:nvPr/>
        </p:nvSpPr>
        <p:spPr>
          <a:xfrm>
            <a:off x="9431382" y="3357153"/>
            <a:ext cx="1516311" cy="738664"/>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s-CO" sz="1400" dirty="0" smtClean="0"/>
              <a:t>Onda senoidal longitudinal</a:t>
            </a:r>
            <a:endParaRPr lang="es-CO" sz="1400" dirty="0"/>
          </a:p>
        </p:txBody>
      </p:sp>
    </p:spTree>
    <p:extLst>
      <p:ext uri="{BB962C8B-B14F-4D97-AF65-F5344CB8AC3E}">
        <p14:creationId xmlns:p14="http://schemas.microsoft.com/office/powerpoint/2010/main" val="5807470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Ondas sonoras</a:t>
            </a:r>
            <a:endParaRPr lang="es-CO" dirty="0"/>
          </a:p>
        </p:txBody>
      </p:sp>
      <p:sp>
        <p:nvSpPr>
          <p:cNvPr id="4" name="Marcador de contenido 3"/>
          <p:cNvSpPr>
            <a:spLocks noGrp="1"/>
          </p:cNvSpPr>
          <p:nvPr>
            <p:ph sz="half" idx="2"/>
          </p:nvPr>
        </p:nvSpPr>
        <p:spPr>
          <a:xfrm>
            <a:off x="1280161" y="2603500"/>
            <a:ext cx="9753710" cy="3377705"/>
          </a:xfrm>
        </p:spPr>
        <p:txBody>
          <a:bodyPr>
            <a:normAutofit/>
          </a:bodyPr>
          <a:lstStyle/>
          <a:p>
            <a:pPr marL="0" indent="0" algn="just">
              <a:buNone/>
            </a:pPr>
            <a:r>
              <a:rPr lang="es-CO" sz="2400" dirty="0"/>
              <a:t>Si una onda sonora que se propaga sólo en la dirección  +x , dicha onda se describe con una función de onda y(x, t), que da el desplazamiento instantáneo y de una partícula en el medio, en la posición x y en el instante t. Si la onda es senoidal, podemos expresarla usando la ecuación:</a:t>
            </a:r>
          </a:p>
          <a:p>
            <a:pPr marL="0" indent="0" algn="ctr">
              <a:buNone/>
            </a:pPr>
            <a:r>
              <a:rPr lang="es-CO" sz="2400" b="1" dirty="0"/>
              <a:t>y ( x, t) = </a:t>
            </a:r>
            <a:r>
              <a:rPr lang="es-CO" sz="2400" b="1" dirty="0" err="1"/>
              <a:t>Acos</a:t>
            </a:r>
            <a:r>
              <a:rPr lang="es-CO" sz="2400" b="1" dirty="0"/>
              <a:t>( </a:t>
            </a:r>
            <a:r>
              <a:rPr lang="es-CO" sz="2400" b="1" dirty="0" err="1"/>
              <a:t>kx</a:t>
            </a:r>
            <a:r>
              <a:rPr lang="es-CO" sz="2400" b="1" dirty="0"/>
              <a:t> - </a:t>
            </a:r>
            <a:r>
              <a:rPr lang="es-CO" sz="2400" b="1" dirty="0" err="1"/>
              <a:t>wt</a:t>
            </a:r>
            <a:r>
              <a:rPr lang="es-CO" sz="2400" b="1" dirty="0"/>
              <a:t> ) </a:t>
            </a:r>
            <a:endParaRPr lang="es-CO" sz="2400" dirty="0"/>
          </a:p>
          <a:p>
            <a:pPr marL="0" indent="0" algn="just">
              <a:buNone/>
            </a:pPr>
            <a:r>
              <a:rPr lang="es-CO" sz="2400" b="1" dirty="0"/>
              <a:t>A</a:t>
            </a:r>
            <a:r>
              <a:rPr lang="es-CO" sz="2400" dirty="0"/>
              <a:t> también se conoce </a:t>
            </a:r>
            <a:r>
              <a:rPr lang="es-CO" sz="2400" dirty="0" smtClean="0"/>
              <a:t>como </a:t>
            </a:r>
            <a:r>
              <a:rPr lang="es-CO" sz="2400" dirty="0"/>
              <a:t>amplitud de desplazamiento.</a:t>
            </a:r>
          </a:p>
          <a:p>
            <a:pPr marL="0" indent="0">
              <a:buNone/>
            </a:pPr>
            <a:endParaRPr lang="es-CO" dirty="0"/>
          </a:p>
        </p:txBody>
      </p:sp>
    </p:spTree>
    <p:extLst>
      <p:ext uri="{BB962C8B-B14F-4D97-AF65-F5344CB8AC3E}">
        <p14:creationId xmlns:p14="http://schemas.microsoft.com/office/powerpoint/2010/main" val="18623902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sz="2800" dirty="0" smtClean="0"/>
              <a:t>Ondas sonoras como fluctuaciones de presión</a:t>
            </a:r>
            <a:endParaRPr lang="es-CO" sz="2800" dirty="0"/>
          </a:p>
        </p:txBody>
      </p:sp>
      <p:sp>
        <p:nvSpPr>
          <p:cNvPr id="3" name="Marcador de contenido 2"/>
          <p:cNvSpPr>
            <a:spLocks noGrp="1"/>
          </p:cNvSpPr>
          <p:nvPr>
            <p:ph sz="half" idx="1"/>
          </p:nvPr>
        </p:nvSpPr>
        <p:spPr/>
        <p:txBody>
          <a:bodyPr>
            <a:normAutofit/>
          </a:bodyPr>
          <a:lstStyle/>
          <a:p>
            <a:pPr marL="0" indent="0" algn="just">
              <a:buNone/>
            </a:pPr>
            <a:r>
              <a:rPr lang="es-CO" sz="2000" dirty="0"/>
              <a:t>Las ondas sonoras también pueden describirse en términos de variaciones de presión en diversos puntos. En una onda sonora senoidal en aire, la presión fluctúa por arriba y por debajo de la presión atmosférica (</a:t>
            </a:r>
            <a:r>
              <a:rPr lang="es-CO" sz="2000" dirty="0" err="1"/>
              <a:t>pa</a:t>
            </a:r>
            <a:r>
              <a:rPr lang="es-CO" sz="2000" dirty="0"/>
              <a:t>) en forma senoidal con la misma frecuencia que los movimientos de las partículas de aire</a:t>
            </a:r>
            <a:r>
              <a:rPr lang="es-CO" sz="2000" dirty="0" smtClean="0"/>
              <a:t>.</a:t>
            </a:r>
            <a:endParaRPr lang="es-CO" sz="2000" dirty="0"/>
          </a:p>
        </p:txBody>
      </p:sp>
      <p:pic>
        <p:nvPicPr>
          <p:cNvPr id="7" name="Marcador de conteni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08713" y="3213063"/>
            <a:ext cx="4824412" cy="2159073"/>
          </a:xfrm>
        </p:spPr>
      </p:pic>
    </p:spTree>
    <p:extLst>
      <p:ext uri="{BB962C8B-B14F-4D97-AF65-F5344CB8AC3E}">
        <p14:creationId xmlns:p14="http://schemas.microsoft.com/office/powerpoint/2010/main" val="2777476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Percepción de ondas sonoras</a:t>
            </a:r>
            <a:endParaRPr lang="es-CO" dirty="0"/>
          </a:p>
        </p:txBody>
      </p:sp>
      <p:sp>
        <p:nvSpPr>
          <p:cNvPr id="3" name="Marcador de contenido 2"/>
          <p:cNvSpPr>
            <a:spLocks noGrp="1"/>
          </p:cNvSpPr>
          <p:nvPr>
            <p:ph sz="half" idx="1"/>
          </p:nvPr>
        </p:nvSpPr>
        <p:spPr/>
        <p:txBody>
          <a:bodyPr>
            <a:normAutofit/>
          </a:bodyPr>
          <a:lstStyle/>
          <a:p>
            <a:pPr marL="0" indent="0" algn="just">
              <a:buNone/>
            </a:pPr>
            <a:r>
              <a:rPr lang="es-CO" sz="2000" dirty="0"/>
              <a:t>Las características físicas de una onda sonora tienen una relación directa con la percepción de ese sonido por un receptor. A una frecuencia dada, cuanto mayor sea la amplitud de presión de una onda sonora senoidal, mayor será la intensidad del sonido al cual se le suele llamar, así que mayor será el volumen percibido.</a:t>
            </a:r>
          </a:p>
          <a:p>
            <a:pPr marL="0" indent="0">
              <a:buNone/>
            </a:pPr>
            <a:endParaRPr lang="es-CO" dirty="0"/>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36828" y="2603500"/>
            <a:ext cx="2968181" cy="3378200"/>
          </a:xfrm>
        </p:spPr>
      </p:pic>
    </p:spTree>
    <p:extLst>
      <p:ext uri="{BB962C8B-B14F-4D97-AF65-F5344CB8AC3E}">
        <p14:creationId xmlns:p14="http://schemas.microsoft.com/office/powerpoint/2010/main" val="2269498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Percepción de ondas sonoras</a:t>
            </a:r>
            <a:endParaRPr lang="es-CO" dirty="0"/>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77084" y="2603500"/>
            <a:ext cx="3176883" cy="3416300"/>
          </a:xfrm>
        </p:spPr>
      </p:pic>
      <p:sp>
        <p:nvSpPr>
          <p:cNvPr id="4" name="Marcador de contenido 3"/>
          <p:cNvSpPr>
            <a:spLocks noGrp="1"/>
          </p:cNvSpPr>
          <p:nvPr>
            <p:ph sz="half" idx="2"/>
          </p:nvPr>
        </p:nvSpPr>
        <p:spPr/>
        <p:txBody>
          <a:bodyPr>
            <a:normAutofit fontScale="92500"/>
          </a:bodyPr>
          <a:lstStyle/>
          <a:p>
            <a:pPr marL="0" indent="0" algn="just">
              <a:buNone/>
            </a:pPr>
            <a:r>
              <a:rPr lang="es-CO" sz="2400" dirty="0"/>
              <a:t>La frecuencia de una onda sonora es el factor primordial que determina el </a:t>
            </a:r>
            <a:r>
              <a:rPr lang="es-CO" sz="2400" b="1" dirty="0"/>
              <a:t>tono</a:t>
            </a:r>
            <a:r>
              <a:rPr lang="es-CO" sz="2400" dirty="0"/>
              <a:t> de un sonido, la cualidad que nos permite clasificarlo como “agudo” o “grave”. Cuanta más alta sea la frecuencia de un sonido (dentro de la gama audible), más agudo será el tono percibido.</a:t>
            </a:r>
          </a:p>
          <a:p>
            <a:pPr marL="0" indent="0">
              <a:buNone/>
            </a:pPr>
            <a:endParaRPr lang="es-CO" dirty="0"/>
          </a:p>
        </p:txBody>
      </p:sp>
    </p:spTree>
    <p:extLst>
      <p:ext uri="{BB962C8B-B14F-4D97-AF65-F5344CB8AC3E}">
        <p14:creationId xmlns:p14="http://schemas.microsoft.com/office/powerpoint/2010/main" val="2874460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Rapidez de las ondas sonoras</a:t>
            </a:r>
            <a:endParaRPr lang="es-CO" dirty="0"/>
          </a:p>
        </p:txBody>
      </p:sp>
      <p:sp>
        <p:nvSpPr>
          <p:cNvPr id="3" name="Marcador de contenido 2"/>
          <p:cNvSpPr>
            <a:spLocks noGrp="1"/>
          </p:cNvSpPr>
          <p:nvPr>
            <p:ph sz="half" idx="1"/>
          </p:nvPr>
        </p:nvSpPr>
        <p:spPr/>
        <p:txBody>
          <a:bodyPr>
            <a:normAutofit fontScale="92500" lnSpcReduction="10000"/>
          </a:bodyPr>
          <a:lstStyle/>
          <a:p>
            <a:pPr marL="0" indent="0" algn="just">
              <a:buNone/>
            </a:pPr>
            <a:r>
              <a:rPr lang="es-CO" sz="2400" dirty="0"/>
              <a:t>Una onda sonora en un volumen de fluido causa compresiones y expansiones del fluido, de modo que el término de fuerza de restitución de la expresión anterior debe tener que ver con lo fácil o difícil que es comprimir el fluido. Esto es precisamente lo que nos dice el módulo de volumen B del medio. </a:t>
            </a:r>
            <a:endParaRPr lang="es-CO" sz="2400" dirty="0" smtClean="0"/>
          </a:p>
          <a:p>
            <a:pPr marL="0" indent="0">
              <a:buNone/>
            </a:pPr>
            <a:endParaRPr lang="es-CO" dirty="0"/>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93327" y="2603500"/>
            <a:ext cx="2966727" cy="3078843"/>
          </a:xfrm>
        </p:spPr>
      </p:pic>
      <p:sp>
        <p:nvSpPr>
          <p:cNvPr id="6" name="CuadroTexto 5"/>
          <p:cNvSpPr txBox="1"/>
          <p:nvPr/>
        </p:nvSpPr>
        <p:spPr>
          <a:xfrm>
            <a:off x="6993327" y="5682343"/>
            <a:ext cx="3735977" cy="523220"/>
          </a:xfrm>
          <a:prstGeom prst="rect">
            <a:avLst/>
          </a:prstGeom>
          <a:noFill/>
        </p:spPr>
        <p:txBody>
          <a:bodyPr wrap="square" rtlCol="0">
            <a:spAutoFit/>
          </a:bodyPr>
          <a:lstStyle/>
          <a:p>
            <a:r>
              <a:rPr lang="es-CO" sz="1400" dirty="0" smtClean="0"/>
              <a:t>Rapidez de la onda en un fluido </a:t>
            </a:r>
            <a:r>
              <a:rPr lang="es-CO" sz="1400" b="1" dirty="0" smtClean="0"/>
              <a:t>a)</a:t>
            </a:r>
            <a:r>
              <a:rPr lang="es-CO" sz="1400" dirty="0" smtClean="0"/>
              <a:t> en reposo y </a:t>
            </a:r>
            <a:r>
              <a:rPr lang="es-CO" sz="1400" b="1" dirty="0" smtClean="0"/>
              <a:t>b) </a:t>
            </a:r>
            <a:r>
              <a:rPr lang="es-CO" sz="1400" dirty="0" smtClean="0"/>
              <a:t>en movimiento</a:t>
            </a:r>
            <a:endParaRPr lang="es-CO" sz="1400" dirty="0"/>
          </a:p>
        </p:txBody>
      </p:sp>
    </p:spTree>
    <p:extLst>
      <p:ext uri="{BB962C8B-B14F-4D97-AF65-F5344CB8AC3E}">
        <p14:creationId xmlns:p14="http://schemas.microsoft.com/office/powerpoint/2010/main" val="9657943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Sala de reuniones 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Sala de reuniones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2534</TotalTime>
  <Words>1382</Words>
  <Application>Microsoft Office PowerPoint</Application>
  <PresentationFormat>Panorámica</PresentationFormat>
  <Paragraphs>105</Paragraphs>
  <Slides>26</Slides>
  <Notes>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26</vt:i4>
      </vt:variant>
    </vt:vector>
  </HeadingPairs>
  <TitlesOfParts>
    <vt:vector size="35" baseType="lpstr">
      <vt:lpstr>Arial</vt:lpstr>
      <vt:lpstr>Calibri</vt:lpstr>
      <vt:lpstr>Cambria Math</vt:lpstr>
      <vt:lpstr>Century Gothic</vt:lpstr>
      <vt:lpstr>Symbol</vt:lpstr>
      <vt:lpstr>Wingdings</vt:lpstr>
      <vt:lpstr>Wingdings 2</vt:lpstr>
      <vt:lpstr>Wingdings 3</vt:lpstr>
      <vt:lpstr>Sala de reuniones Ion</vt:lpstr>
      <vt:lpstr>Sonido y efecto Doppler</vt:lpstr>
      <vt:lpstr>Sonido y efecto Doppler</vt:lpstr>
      <vt:lpstr>Preguntas de inicio</vt:lpstr>
      <vt:lpstr>Ondas sonoras</vt:lpstr>
      <vt:lpstr>Ondas sonoras</vt:lpstr>
      <vt:lpstr>Ondas sonoras como fluctuaciones de presión</vt:lpstr>
      <vt:lpstr>Percepción de ondas sonoras</vt:lpstr>
      <vt:lpstr>Percepción de ondas sonoras</vt:lpstr>
      <vt:lpstr>Rapidez de las ondas sonoras</vt:lpstr>
      <vt:lpstr>Rapidez de las ondas sonoras</vt:lpstr>
      <vt:lpstr>Presentación de PowerPoint</vt:lpstr>
      <vt:lpstr>Intensidad del sonido</vt:lpstr>
      <vt:lpstr>Escala de decibelios</vt:lpstr>
      <vt:lpstr>Presentación de PowerPoint</vt:lpstr>
      <vt:lpstr>Ondas sonoras estacionarias</vt:lpstr>
      <vt:lpstr>Modos normales</vt:lpstr>
      <vt:lpstr>Resonancia</vt:lpstr>
      <vt:lpstr>Tipos de resonancia</vt:lpstr>
      <vt:lpstr>Interferencia de ondas</vt:lpstr>
      <vt:lpstr>Interferencia de ondas</vt:lpstr>
      <vt:lpstr>Pulsos</vt:lpstr>
      <vt:lpstr>Efecto Doppler</vt:lpstr>
      <vt:lpstr>Presentación de PowerPoint</vt:lpstr>
      <vt:lpstr>Ondas de choque</vt:lpstr>
      <vt:lpstr>Ondas de choque</vt:lpstr>
      <vt:lpstr>Presentación de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Sonido y efecto Doppler</dc:title>
  <dc:creator>Oswaldo José Anaya Marzola</dc:creator>
  <cp:lastModifiedBy>Oswaldo José Anaya Marzola</cp:lastModifiedBy>
  <cp:revision>72</cp:revision>
  <dcterms:created xsi:type="dcterms:W3CDTF">2018-04-14T02:51:48Z</dcterms:created>
  <dcterms:modified xsi:type="dcterms:W3CDTF">2018-04-23T03:14:03Z</dcterms:modified>
</cp:coreProperties>
</file>